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9" r:id="rId1"/>
  </p:sldMasterIdLst>
  <p:notesMasterIdLst>
    <p:notesMasterId r:id="rId31"/>
  </p:notesMasterIdLst>
  <p:sldIdLst>
    <p:sldId id="256" r:id="rId2"/>
    <p:sldId id="584" r:id="rId3"/>
    <p:sldId id="582" r:id="rId4"/>
    <p:sldId id="583" r:id="rId5"/>
    <p:sldId id="585" r:id="rId6"/>
    <p:sldId id="586" r:id="rId7"/>
    <p:sldId id="587" r:id="rId8"/>
    <p:sldId id="588" r:id="rId9"/>
    <p:sldId id="589" r:id="rId10"/>
    <p:sldId id="590" r:id="rId11"/>
    <p:sldId id="591" r:id="rId12"/>
    <p:sldId id="593" r:id="rId13"/>
    <p:sldId id="603" r:id="rId14"/>
    <p:sldId id="604" r:id="rId15"/>
    <p:sldId id="606" r:id="rId16"/>
    <p:sldId id="607" r:id="rId17"/>
    <p:sldId id="608" r:id="rId18"/>
    <p:sldId id="609" r:id="rId19"/>
    <p:sldId id="602" r:id="rId20"/>
    <p:sldId id="592" r:id="rId21"/>
    <p:sldId id="594" r:id="rId22"/>
    <p:sldId id="595" r:id="rId23"/>
    <p:sldId id="596" r:id="rId24"/>
    <p:sldId id="597" r:id="rId25"/>
    <p:sldId id="599" r:id="rId26"/>
    <p:sldId id="600" r:id="rId27"/>
    <p:sldId id="598" r:id="rId28"/>
    <p:sldId id="601" r:id="rId29"/>
    <p:sldId id="581" r:id="rId30"/>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565" autoAdjust="0"/>
  </p:normalViewPr>
  <p:slideViewPr>
    <p:cSldViewPr>
      <p:cViewPr varScale="1">
        <p:scale>
          <a:sx n="69" d="100"/>
          <a:sy n="69" d="100"/>
        </p:scale>
        <p:origin x="-1380" y="-108"/>
      </p:cViewPr>
      <p:guideLst>
        <p:guide orient="horz" pos="2160"/>
        <p:guide pos="2880"/>
      </p:guideLst>
    </p:cSldViewPr>
  </p:slideViewPr>
  <p:outlineViewPr>
    <p:cViewPr>
      <p:scale>
        <a:sx n="33" d="100"/>
        <a:sy n="33" d="100"/>
      </p:scale>
      <p:origin x="0" y="39992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89A558-03C3-46F3-80AB-329C64AE4DC7}"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10A68355-C0C6-41CD-8D0A-5DA34D42EA99}">
      <dgm:prSet phldrT="[Текст]"/>
      <dgm:spPr/>
      <dgm:t>
        <a:bodyPr/>
        <a:lstStyle/>
        <a:p>
          <a:r>
            <a:rPr lang="ru-RU" dirty="0" smtClean="0"/>
            <a:t>1</a:t>
          </a:r>
          <a:endParaRPr lang="ru-RU" dirty="0"/>
        </a:p>
      </dgm:t>
    </dgm:pt>
    <dgm:pt modelId="{FE459222-C8CC-485C-8001-6B4716184777}" type="parTrans" cxnId="{3A26B2C0-011B-4B26-BC30-456FEF531B89}">
      <dgm:prSet/>
      <dgm:spPr/>
      <dgm:t>
        <a:bodyPr/>
        <a:lstStyle/>
        <a:p>
          <a:endParaRPr lang="ru-RU"/>
        </a:p>
      </dgm:t>
    </dgm:pt>
    <dgm:pt modelId="{F9885969-AB16-4F9D-B15D-A21B66FE9F93}" type="sibTrans" cxnId="{3A26B2C0-011B-4B26-BC30-456FEF531B89}">
      <dgm:prSet/>
      <dgm:spPr/>
      <dgm:t>
        <a:bodyPr/>
        <a:lstStyle/>
        <a:p>
          <a:endParaRPr lang="ru-RU"/>
        </a:p>
      </dgm:t>
    </dgm:pt>
    <dgm:pt modelId="{5247F468-28F5-4519-9F16-8F0AA1750B3A}">
      <dgm:prSet phldrT="[Текст]"/>
      <dgm:spPr/>
      <dgm:t>
        <a:bodyPr/>
        <a:lstStyle/>
        <a:p>
          <a:r>
            <a:rPr lang="ru-RU" dirty="0" smtClean="0"/>
            <a:t>2</a:t>
          </a:r>
          <a:endParaRPr lang="ru-RU" dirty="0"/>
        </a:p>
      </dgm:t>
    </dgm:pt>
    <dgm:pt modelId="{1E0CFF5D-A8D9-4BD0-800F-53C2178CCF4D}" type="parTrans" cxnId="{CE87F23E-DCDE-4FBB-8B50-790F52079283}">
      <dgm:prSet/>
      <dgm:spPr/>
      <dgm:t>
        <a:bodyPr/>
        <a:lstStyle/>
        <a:p>
          <a:endParaRPr lang="ru-RU"/>
        </a:p>
      </dgm:t>
    </dgm:pt>
    <dgm:pt modelId="{A4510D76-35DA-46D7-99D4-AD49264AF9A0}" type="sibTrans" cxnId="{CE87F23E-DCDE-4FBB-8B50-790F52079283}">
      <dgm:prSet/>
      <dgm:spPr/>
      <dgm:t>
        <a:bodyPr/>
        <a:lstStyle/>
        <a:p>
          <a:endParaRPr lang="ru-RU"/>
        </a:p>
      </dgm:t>
    </dgm:pt>
    <dgm:pt modelId="{3E88E0A2-2F8C-4D9E-B2A1-7F13769E5189}">
      <dgm:prSet phldrT="[Текст]"/>
      <dgm:spPr/>
      <dgm:t>
        <a:bodyPr/>
        <a:lstStyle/>
        <a:p>
          <a:r>
            <a:rPr lang="en-US" b="0" i="0" dirty="0" smtClean="0"/>
            <a:t>Creation of special innovative documentation</a:t>
          </a:r>
          <a:endParaRPr lang="ru-RU" dirty="0"/>
        </a:p>
      </dgm:t>
    </dgm:pt>
    <dgm:pt modelId="{A51DF86C-C3EF-46C2-9968-71B229E2D526}" type="parTrans" cxnId="{5370FB36-103A-4606-A655-4F2951772942}">
      <dgm:prSet/>
      <dgm:spPr/>
      <dgm:t>
        <a:bodyPr/>
        <a:lstStyle/>
        <a:p>
          <a:endParaRPr lang="ru-RU"/>
        </a:p>
      </dgm:t>
    </dgm:pt>
    <dgm:pt modelId="{BF802F6D-9F29-4604-87E7-438918EABC67}" type="sibTrans" cxnId="{5370FB36-103A-4606-A655-4F2951772942}">
      <dgm:prSet/>
      <dgm:spPr/>
      <dgm:t>
        <a:bodyPr/>
        <a:lstStyle/>
        <a:p>
          <a:endParaRPr lang="ru-RU"/>
        </a:p>
      </dgm:t>
    </dgm:pt>
    <dgm:pt modelId="{5C5E7393-1754-4D22-8333-1EBB3194C808}">
      <dgm:prSet phldrT="[Текст]"/>
      <dgm:spPr/>
      <dgm:t>
        <a:bodyPr/>
        <a:lstStyle/>
        <a:p>
          <a:r>
            <a:rPr lang="ru-RU" dirty="0" smtClean="0"/>
            <a:t>3</a:t>
          </a:r>
          <a:endParaRPr lang="ru-RU" dirty="0"/>
        </a:p>
      </dgm:t>
    </dgm:pt>
    <dgm:pt modelId="{F6651DAC-DC65-4BBA-BB44-5369737C613B}" type="parTrans" cxnId="{0F837405-F32A-46C3-8712-43130A82553C}">
      <dgm:prSet/>
      <dgm:spPr/>
      <dgm:t>
        <a:bodyPr/>
        <a:lstStyle/>
        <a:p>
          <a:endParaRPr lang="ru-RU"/>
        </a:p>
      </dgm:t>
    </dgm:pt>
    <dgm:pt modelId="{D7AF1F66-725C-4ABF-AF7F-8D14FF09E09B}" type="sibTrans" cxnId="{0F837405-F32A-46C3-8712-43130A82553C}">
      <dgm:prSet/>
      <dgm:spPr/>
      <dgm:t>
        <a:bodyPr/>
        <a:lstStyle/>
        <a:p>
          <a:endParaRPr lang="ru-RU"/>
        </a:p>
      </dgm:t>
    </dgm:pt>
    <dgm:pt modelId="{349B5C60-E187-44AF-A879-E968494E5225}">
      <dgm:prSet phldrT="[Текст]"/>
      <dgm:spPr/>
      <dgm:t>
        <a:bodyPr/>
        <a:lstStyle/>
        <a:p>
          <a:r>
            <a:rPr lang="en-US" b="0" i="0" dirty="0" smtClean="0"/>
            <a:t>Interconnection of innovative documentation with issues of protection of intellectual property and intangible assets</a:t>
          </a:r>
          <a:endParaRPr lang="ru-RU" dirty="0"/>
        </a:p>
      </dgm:t>
    </dgm:pt>
    <dgm:pt modelId="{76835675-B32B-4DC3-B7D8-C47308026AA1}" type="parTrans" cxnId="{C384B5C6-5FBA-4BA6-ACCE-41FB714700F2}">
      <dgm:prSet/>
      <dgm:spPr/>
      <dgm:t>
        <a:bodyPr/>
        <a:lstStyle/>
        <a:p>
          <a:endParaRPr lang="ru-RU"/>
        </a:p>
      </dgm:t>
    </dgm:pt>
    <dgm:pt modelId="{7E7E50DD-C1CA-4EA9-A4E9-9EA2AFECC1D1}" type="sibTrans" cxnId="{C384B5C6-5FBA-4BA6-ACCE-41FB714700F2}">
      <dgm:prSet/>
      <dgm:spPr/>
      <dgm:t>
        <a:bodyPr/>
        <a:lstStyle/>
        <a:p>
          <a:endParaRPr lang="ru-RU"/>
        </a:p>
      </dgm:t>
    </dgm:pt>
    <dgm:pt modelId="{230E24D3-7AE6-4D11-8F63-72EDD9D7AACE}">
      <dgm:prSet phldrT="[Текст]"/>
      <dgm:spPr/>
      <dgm:t>
        <a:bodyPr/>
        <a:lstStyle/>
        <a:p>
          <a:r>
            <a:rPr lang="en-US" dirty="0" smtClean="0"/>
            <a:t>Fixing in the project documentation (business plans) information about the features of innovation activity</a:t>
          </a:r>
          <a:endParaRPr lang="ru-RU" dirty="0"/>
        </a:p>
      </dgm:t>
    </dgm:pt>
    <dgm:pt modelId="{9FD2894A-C86A-4C14-9CC5-5981A9F6058F}" type="sibTrans" cxnId="{40204210-54FF-4A24-B542-DE54EAAD66F9}">
      <dgm:prSet/>
      <dgm:spPr/>
      <dgm:t>
        <a:bodyPr/>
        <a:lstStyle/>
        <a:p>
          <a:endParaRPr lang="ru-RU"/>
        </a:p>
      </dgm:t>
    </dgm:pt>
    <dgm:pt modelId="{1B9C5FB7-ACE9-4B2A-9285-3A07028D804D}" type="parTrans" cxnId="{40204210-54FF-4A24-B542-DE54EAAD66F9}">
      <dgm:prSet/>
      <dgm:spPr/>
      <dgm:t>
        <a:bodyPr/>
        <a:lstStyle/>
        <a:p>
          <a:endParaRPr lang="ru-RU"/>
        </a:p>
      </dgm:t>
    </dgm:pt>
    <dgm:pt modelId="{98AA1997-CBFE-4028-8CFD-12903155A615}" type="pres">
      <dgm:prSet presAssocID="{DB89A558-03C3-46F3-80AB-329C64AE4DC7}" presName="linearFlow" presStyleCnt="0">
        <dgm:presLayoutVars>
          <dgm:dir/>
          <dgm:animLvl val="lvl"/>
          <dgm:resizeHandles val="exact"/>
        </dgm:presLayoutVars>
      </dgm:prSet>
      <dgm:spPr/>
      <dgm:t>
        <a:bodyPr/>
        <a:lstStyle/>
        <a:p>
          <a:endParaRPr lang="ru-RU"/>
        </a:p>
      </dgm:t>
    </dgm:pt>
    <dgm:pt modelId="{35B324C9-E49E-40FF-B676-4EBCE9FA7CEA}" type="pres">
      <dgm:prSet presAssocID="{10A68355-C0C6-41CD-8D0A-5DA34D42EA99}" presName="composite" presStyleCnt="0"/>
      <dgm:spPr/>
    </dgm:pt>
    <dgm:pt modelId="{4613F1F4-6E5A-4D2A-8807-40F7957DBFCD}" type="pres">
      <dgm:prSet presAssocID="{10A68355-C0C6-41CD-8D0A-5DA34D42EA99}" presName="parentText" presStyleLbl="alignNode1" presStyleIdx="0" presStyleCnt="3">
        <dgm:presLayoutVars>
          <dgm:chMax val="1"/>
          <dgm:bulletEnabled val="1"/>
        </dgm:presLayoutVars>
      </dgm:prSet>
      <dgm:spPr/>
      <dgm:t>
        <a:bodyPr/>
        <a:lstStyle/>
        <a:p>
          <a:endParaRPr lang="ru-RU"/>
        </a:p>
      </dgm:t>
    </dgm:pt>
    <dgm:pt modelId="{59916481-B5F4-4D0F-A2AF-5FFE4CB3CD55}" type="pres">
      <dgm:prSet presAssocID="{10A68355-C0C6-41CD-8D0A-5DA34D42EA99}" presName="descendantText" presStyleLbl="alignAcc1" presStyleIdx="0" presStyleCnt="3">
        <dgm:presLayoutVars>
          <dgm:bulletEnabled val="1"/>
        </dgm:presLayoutVars>
      </dgm:prSet>
      <dgm:spPr/>
      <dgm:t>
        <a:bodyPr/>
        <a:lstStyle/>
        <a:p>
          <a:endParaRPr lang="ru-RU"/>
        </a:p>
      </dgm:t>
    </dgm:pt>
    <dgm:pt modelId="{0438EA25-CE64-4E68-8857-EDB81A7D1E79}" type="pres">
      <dgm:prSet presAssocID="{F9885969-AB16-4F9D-B15D-A21B66FE9F93}" presName="sp" presStyleCnt="0"/>
      <dgm:spPr/>
    </dgm:pt>
    <dgm:pt modelId="{19FE72C0-D4B1-452D-853C-4445AED1DBD3}" type="pres">
      <dgm:prSet presAssocID="{5247F468-28F5-4519-9F16-8F0AA1750B3A}" presName="composite" presStyleCnt="0"/>
      <dgm:spPr/>
    </dgm:pt>
    <dgm:pt modelId="{9D8FD257-CE86-40DF-B9C1-A5C222969B91}" type="pres">
      <dgm:prSet presAssocID="{5247F468-28F5-4519-9F16-8F0AA1750B3A}" presName="parentText" presStyleLbl="alignNode1" presStyleIdx="1" presStyleCnt="3">
        <dgm:presLayoutVars>
          <dgm:chMax val="1"/>
          <dgm:bulletEnabled val="1"/>
        </dgm:presLayoutVars>
      </dgm:prSet>
      <dgm:spPr/>
      <dgm:t>
        <a:bodyPr/>
        <a:lstStyle/>
        <a:p>
          <a:endParaRPr lang="ru-RU"/>
        </a:p>
      </dgm:t>
    </dgm:pt>
    <dgm:pt modelId="{0FFDF92A-110F-442D-9E49-E8319F35FA9F}" type="pres">
      <dgm:prSet presAssocID="{5247F468-28F5-4519-9F16-8F0AA1750B3A}" presName="descendantText" presStyleLbl="alignAcc1" presStyleIdx="1" presStyleCnt="3">
        <dgm:presLayoutVars>
          <dgm:bulletEnabled val="1"/>
        </dgm:presLayoutVars>
      </dgm:prSet>
      <dgm:spPr/>
      <dgm:t>
        <a:bodyPr/>
        <a:lstStyle/>
        <a:p>
          <a:endParaRPr lang="ru-RU"/>
        </a:p>
      </dgm:t>
    </dgm:pt>
    <dgm:pt modelId="{D93C3752-B8FA-41F1-9C6B-A005415238C7}" type="pres">
      <dgm:prSet presAssocID="{A4510D76-35DA-46D7-99D4-AD49264AF9A0}" presName="sp" presStyleCnt="0"/>
      <dgm:spPr/>
    </dgm:pt>
    <dgm:pt modelId="{668F4A40-E368-46ED-9C60-72248E9A9CA8}" type="pres">
      <dgm:prSet presAssocID="{5C5E7393-1754-4D22-8333-1EBB3194C808}" presName="composite" presStyleCnt="0"/>
      <dgm:spPr/>
    </dgm:pt>
    <dgm:pt modelId="{7EE8115D-C024-4274-9132-BB8025C01756}" type="pres">
      <dgm:prSet presAssocID="{5C5E7393-1754-4D22-8333-1EBB3194C808}" presName="parentText" presStyleLbl="alignNode1" presStyleIdx="2" presStyleCnt="3">
        <dgm:presLayoutVars>
          <dgm:chMax val="1"/>
          <dgm:bulletEnabled val="1"/>
        </dgm:presLayoutVars>
      </dgm:prSet>
      <dgm:spPr/>
      <dgm:t>
        <a:bodyPr/>
        <a:lstStyle/>
        <a:p>
          <a:endParaRPr lang="ru-RU"/>
        </a:p>
      </dgm:t>
    </dgm:pt>
    <dgm:pt modelId="{93C9155B-B4BD-4A95-8DB2-C82026D30089}" type="pres">
      <dgm:prSet presAssocID="{5C5E7393-1754-4D22-8333-1EBB3194C808}" presName="descendantText" presStyleLbl="alignAcc1" presStyleIdx="2" presStyleCnt="3">
        <dgm:presLayoutVars>
          <dgm:bulletEnabled val="1"/>
        </dgm:presLayoutVars>
      </dgm:prSet>
      <dgm:spPr/>
      <dgm:t>
        <a:bodyPr/>
        <a:lstStyle/>
        <a:p>
          <a:endParaRPr lang="ru-RU"/>
        </a:p>
      </dgm:t>
    </dgm:pt>
  </dgm:ptLst>
  <dgm:cxnLst>
    <dgm:cxn modelId="{0F837405-F32A-46C3-8712-43130A82553C}" srcId="{DB89A558-03C3-46F3-80AB-329C64AE4DC7}" destId="{5C5E7393-1754-4D22-8333-1EBB3194C808}" srcOrd="2" destOrd="0" parTransId="{F6651DAC-DC65-4BBA-BB44-5369737C613B}" sibTransId="{D7AF1F66-725C-4ABF-AF7F-8D14FF09E09B}"/>
    <dgm:cxn modelId="{C384B5C6-5FBA-4BA6-ACCE-41FB714700F2}" srcId="{5C5E7393-1754-4D22-8333-1EBB3194C808}" destId="{349B5C60-E187-44AF-A879-E968494E5225}" srcOrd="0" destOrd="0" parTransId="{76835675-B32B-4DC3-B7D8-C47308026AA1}" sibTransId="{7E7E50DD-C1CA-4EA9-A4E9-9EA2AFECC1D1}"/>
    <dgm:cxn modelId="{40204210-54FF-4A24-B542-DE54EAAD66F9}" srcId="{10A68355-C0C6-41CD-8D0A-5DA34D42EA99}" destId="{230E24D3-7AE6-4D11-8F63-72EDD9D7AACE}" srcOrd="0" destOrd="0" parTransId="{1B9C5FB7-ACE9-4B2A-9285-3A07028D804D}" sibTransId="{9FD2894A-C86A-4C14-9CC5-5981A9F6058F}"/>
    <dgm:cxn modelId="{8D8B16CC-A2DD-4DAE-A75F-6156154F2403}" type="presOf" srcId="{349B5C60-E187-44AF-A879-E968494E5225}" destId="{93C9155B-B4BD-4A95-8DB2-C82026D30089}" srcOrd="0" destOrd="0" presId="urn:microsoft.com/office/officeart/2005/8/layout/chevron2"/>
    <dgm:cxn modelId="{CE87F23E-DCDE-4FBB-8B50-790F52079283}" srcId="{DB89A558-03C3-46F3-80AB-329C64AE4DC7}" destId="{5247F468-28F5-4519-9F16-8F0AA1750B3A}" srcOrd="1" destOrd="0" parTransId="{1E0CFF5D-A8D9-4BD0-800F-53C2178CCF4D}" sibTransId="{A4510D76-35DA-46D7-99D4-AD49264AF9A0}"/>
    <dgm:cxn modelId="{E0FD034B-1972-4313-A249-C282EEA91319}" type="presOf" srcId="{230E24D3-7AE6-4D11-8F63-72EDD9D7AACE}" destId="{59916481-B5F4-4D0F-A2AF-5FFE4CB3CD55}" srcOrd="0" destOrd="0" presId="urn:microsoft.com/office/officeart/2005/8/layout/chevron2"/>
    <dgm:cxn modelId="{5370FB36-103A-4606-A655-4F2951772942}" srcId="{5247F468-28F5-4519-9F16-8F0AA1750B3A}" destId="{3E88E0A2-2F8C-4D9E-B2A1-7F13769E5189}" srcOrd="0" destOrd="0" parTransId="{A51DF86C-C3EF-46C2-9968-71B229E2D526}" sibTransId="{BF802F6D-9F29-4604-87E7-438918EABC67}"/>
    <dgm:cxn modelId="{FBDE29C6-D041-40D4-AD32-AC3DA2521C2E}" type="presOf" srcId="{3E88E0A2-2F8C-4D9E-B2A1-7F13769E5189}" destId="{0FFDF92A-110F-442D-9E49-E8319F35FA9F}" srcOrd="0" destOrd="0" presId="urn:microsoft.com/office/officeart/2005/8/layout/chevron2"/>
    <dgm:cxn modelId="{C4B8310C-9A84-40AE-8D9A-574EDD151F7F}" type="presOf" srcId="{10A68355-C0C6-41CD-8D0A-5DA34D42EA99}" destId="{4613F1F4-6E5A-4D2A-8807-40F7957DBFCD}" srcOrd="0" destOrd="0" presId="urn:microsoft.com/office/officeart/2005/8/layout/chevron2"/>
    <dgm:cxn modelId="{F3FA90E5-40A0-4A46-AD5D-3FB70EBAEFB7}" type="presOf" srcId="{5C5E7393-1754-4D22-8333-1EBB3194C808}" destId="{7EE8115D-C024-4274-9132-BB8025C01756}" srcOrd="0" destOrd="0" presId="urn:microsoft.com/office/officeart/2005/8/layout/chevron2"/>
    <dgm:cxn modelId="{E85DF16F-2DF7-4A3C-A938-54813E45BC19}" type="presOf" srcId="{5247F468-28F5-4519-9F16-8F0AA1750B3A}" destId="{9D8FD257-CE86-40DF-B9C1-A5C222969B91}" srcOrd="0" destOrd="0" presId="urn:microsoft.com/office/officeart/2005/8/layout/chevron2"/>
    <dgm:cxn modelId="{F2E7B7FF-E9E7-4150-B284-24980E745025}" type="presOf" srcId="{DB89A558-03C3-46F3-80AB-329C64AE4DC7}" destId="{98AA1997-CBFE-4028-8CFD-12903155A615}" srcOrd="0" destOrd="0" presId="urn:microsoft.com/office/officeart/2005/8/layout/chevron2"/>
    <dgm:cxn modelId="{3A26B2C0-011B-4B26-BC30-456FEF531B89}" srcId="{DB89A558-03C3-46F3-80AB-329C64AE4DC7}" destId="{10A68355-C0C6-41CD-8D0A-5DA34D42EA99}" srcOrd="0" destOrd="0" parTransId="{FE459222-C8CC-485C-8001-6B4716184777}" sibTransId="{F9885969-AB16-4F9D-B15D-A21B66FE9F93}"/>
    <dgm:cxn modelId="{FE9F8DC6-84B0-41E5-843F-E17A5BA3A2D7}" type="presParOf" srcId="{98AA1997-CBFE-4028-8CFD-12903155A615}" destId="{35B324C9-E49E-40FF-B676-4EBCE9FA7CEA}" srcOrd="0" destOrd="0" presId="urn:microsoft.com/office/officeart/2005/8/layout/chevron2"/>
    <dgm:cxn modelId="{7617DD59-8B43-422E-9A70-D5E45BE96593}" type="presParOf" srcId="{35B324C9-E49E-40FF-B676-4EBCE9FA7CEA}" destId="{4613F1F4-6E5A-4D2A-8807-40F7957DBFCD}" srcOrd="0" destOrd="0" presId="urn:microsoft.com/office/officeart/2005/8/layout/chevron2"/>
    <dgm:cxn modelId="{44D614BD-A24D-48AE-BEAA-C99865D3F30C}" type="presParOf" srcId="{35B324C9-E49E-40FF-B676-4EBCE9FA7CEA}" destId="{59916481-B5F4-4D0F-A2AF-5FFE4CB3CD55}" srcOrd="1" destOrd="0" presId="urn:microsoft.com/office/officeart/2005/8/layout/chevron2"/>
    <dgm:cxn modelId="{62150AD3-84E5-48F7-99F7-B438C9A3F4E2}" type="presParOf" srcId="{98AA1997-CBFE-4028-8CFD-12903155A615}" destId="{0438EA25-CE64-4E68-8857-EDB81A7D1E79}" srcOrd="1" destOrd="0" presId="urn:microsoft.com/office/officeart/2005/8/layout/chevron2"/>
    <dgm:cxn modelId="{CB37B08E-9225-4E03-A16E-56D3D018F572}" type="presParOf" srcId="{98AA1997-CBFE-4028-8CFD-12903155A615}" destId="{19FE72C0-D4B1-452D-853C-4445AED1DBD3}" srcOrd="2" destOrd="0" presId="urn:microsoft.com/office/officeart/2005/8/layout/chevron2"/>
    <dgm:cxn modelId="{D6A2687B-DE86-4576-8C17-AB6252B4AC5A}" type="presParOf" srcId="{19FE72C0-D4B1-452D-853C-4445AED1DBD3}" destId="{9D8FD257-CE86-40DF-B9C1-A5C222969B91}" srcOrd="0" destOrd="0" presId="urn:microsoft.com/office/officeart/2005/8/layout/chevron2"/>
    <dgm:cxn modelId="{3CF2874B-E481-44A4-A6BD-1A799C85D91A}" type="presParOf" srcId="{19FE72C0-D4B1-452D-853C-4445AED1DBD3}" destId="{0FFDF92A-110F-442D-9E49-E8319F35FA9F}" srcOrd="1" destOrd="0" presId="urn:microsoft.com/office/officeart/2005/8/layout/chevron2"/>
    <dgm:cxn modelId="{213A6A82-3B48-483F-84D9-9637D335E585}" type="presParOf" srcId="{98AA1997-CBFE-4028-8CFD-12903155A615}" destId="{D93C3752-B8FA-41F1-9C6B-A005415238C7}" srcOrd="3" destOrd="0" presId="urn:microsoft.com/office/officeart/2005/8/layout/chevron2"/>
    <dgm:cxn modelId="{B516BB75-C044-46FE-B35D-34314D2E737A}" type="presParOf" srcId="{98AA1997-CBFE-4028-8CFD-12903155A615}" destId="{668F4A40-E368-46ED-9C60-72248E9A9CA8}" srcOrd="4" destOrd="0" presId="urn:microsoft.com/office/officeart/2005/8/layout/chevron2"/>
    <dgm:cxn modelId="{4228FEDF-680E-4869-886F-B43FB6317629}" type="presParOf" srcId="{668F4A40-E368-46ED-9C60-72248E9A9CA8}" destId="{7EE8115D-C024-4274-9132-BB8025C01756}" srcOrd="0" destOrd="0" presId="urn:microsoft.com/office/officeart/2005/8/layout/chevron2"/>
    <dgm:cxn modelId="{A2AC229B-B752-457B-9612-4D9BF4B67C12}" type="presParOf" srcId="{668F4A40-E368-46ED-9C60-72248E9A9CA8}" destId="{93C9155B-B4BD-4A95-8DB2-C82026D30089}"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13F1F4-6E5A-4D2A-8807-40F7957DBFCD}">
      <dsp:nvSpPr>
        <dsp:cNvPr id="0" name=""/>
        <dsp:cNvSpPr/>
      </dsp:nvSpPr>
      <dsp:spPr>
        <a:xfrm rot="5400000">
          <a:off x="-300518" y="303799"/>
          <a:ext cx="2003456" cy="140241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r>
            <a:rPr lang="ru-RU" sz="3900" kern="1200" dirty="0" smtClean="0"/>
            <a:t>1</a:t>
          </a:r>
          <a:endParaRPr lang="ru-RU" sz="3900" kern="1200" dirty="0"/>
        </a:p>
      </dsp:txBody>
      <dsp:txXfrm rot="-5400000">
        <a:off x="1" y="704491"/>
        <a:ext cx="1402419" cy="601037"/>
      </dsp:txXfrm>
    </dsp:sp>
    <dsp:sp modelId="{59916481-B5F4-4D0F-A2AF-5FFE4CB3CD55}">
      <dsp:nvSpPr>
        <dsp:cNvPr id="0" name=""/>
        <dsp:cNvSpPr/>
      </dsp:nvSpPr>
      <dsp:spPr>
        <a:xfrm rot="5400000">
          <a:off x="3860086" y="-2454385"/>
          <a:ext cx="1302246" cy="621758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en-US" sz="2500" kern="1200" dirty="0" smtClean="0"/>
            <a:t>Fixing in the project documentation (business plans) information about the features of innovation activity</a:t>
          </a:r>
          <a:endParaRPr lang="ru-RU" sz="2500" kern="1200" dirty="0"/>
        </a:p>
      </dsp:txBody>
      <dsp:txXfrm rot="-5400000">
        <a:off x="1402419" y="66852"/>
        <a:ext cx="6154010" cy="1175106"/>
      </dsp:txXfrm>
    </dsp:sp>
    <dsp:sp modelId="{9D8FD257-CE86-40DF-B9C1-A5C222969B91}">
      <dsp:nvSpPr>
        <dsp:cNvPr id="0" name=""/>
        <dsp:cNvSpPr/>
      </dsp:nvSpPr>
      <dsp:spPr>
        <a:xfrm rot="5400000">
          <a:off x="-300518" y="2116838"/>
          <a:ext cx="2003456" cy="140241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r>
            <a:rPr lang="ru-RU" sz="3900" kern="1200" dirty="0" smtClean="0"/>
            <a:t>2</a:t>
          </a:r>
          <a:endParaRPr lang="ru-RU" sz="3900" kern="1200" dirty="0"/>
        </a:p>
      </dsp:txBody>
      <dsp:txXfrm rot="-5400000">
        <a:off x="1" y="2517530"/>
        <a:ext cx="1402419" cy="601037"/>
      </dsp:txXfrm>
    </dsp:sp>
    <dsp:sp modelId="{0FFDF92A-110F-442D-9E49-E8319F35FA9F}">
      <dsp:nvSpPr>
        <dsp:cNvPr id="0" name=""/>
        <dsp:cNvSpPr/>
      </dsp:nvSpPr>
      <dsp:spPr>
        <a:xfrm rot="5400000">
          <a:off x="3860086" y="-641347"/>
          <a:ext cx="1302246" cy="621758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en-US" sz="2500" b="0" i="0" kern="1200" dirty="0" smtClean="0"/>
            <a:t>Creation of special innovative documentation</a:t>
          </a:r>
          <a:endParaRPr lang="ru-RU" sz="2500" kern="1200" dirty="0"/>
        </a:p>
      </dsp:txBody>
      <dsp:txXfrm rot="-5400000">
        <a:off x="1402419" y="1879890"/>
        <a:ext cx="6154010" cy="1175106"/>
      </dsp:txXfrm>
    </dsp:sp>
    <dsp:sp modelId="{7EE8115D-C024-4274-9132-BB8025C01756}">
      <dsp:nvSpPr>
        <dsp:cNvPr id="0" name=""/>
        <dsp:cNvSpPr/>
      </dsp:nvSpPr>
      <dsp:spPr>
        <a:xfrm rot="5400000">
          <a:off x="-300518" y="3929876"/>
          <a:ext cx="2003456" cy="140241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r>
            <a:rPr lang="ru-RU" sz="3900" kern="1200" dirty="0" smtClean="0"/>
            <a:t>3</a:t>
          </a:r>
          <a:endParaRPr lang="ru-RU" sz="3900" kern="1200" dirty="0"/>
        </a:p>
      </dsp:txBody>
      <dsp:txXfrm rot="-5400000">
        <a:off x="1" y="4330568"/>
        <a:ext cx="1402419" cy="601037"/>
      </dsp:txXfrm>
    </dsp:sp>
    <dsp:sp modelId="{93C9155B-B4BD-4A95-8DB2-C82026D30089}">
      <dsp:nvSpPr>
        <dsp:cNvPr id="0" name=""/>
        <dsp:cNvSpPr/>
      </dsp:nvSpPr>
      <dsp:spPr>
        <a:xfrm rot="5400000">
          <a:off x="3860086" y="1171691"/>
          <a:ext cx="1302246" cy="621758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en-US" sz="2500" b="0" i="0" kern="1200" dirty="0" smtClean="0"/>
            <a:t>Interconnection of innovative documentation with issues of protection of intellectual property and intangible assets</a:t>
          </a:r>
          <a:endParaRPr lang="ru-RU" sz="2500" kern="1200" dirty="0"/>
        </a:p>
      </dsp:txBody>
      <dsp:txXfrm rot="-5400000">
        <a:off x="1402419" y="3692928"/>
        <a:ext cx="6154010" cy="1175106"/>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ru-RU"/>
          </a:p>
        </p:txBody>
      </p:sp>
      <p:sp>
        <p:nvSpPr>
          <p:cNvPr id="10445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ru-RU"/>
          </a:p>
        </p:txBody>
      </p:sp>
      <p:sp>
        <p:nvSpPr>
          <p:cNvPr id="3440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10445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ru-RU"/>
          </a:p>
        </p:txBody>
      </p:sp>
      <p:sp>
        <p:nvSpPr>
          <p:cNvPr id="10445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FEF41A14-6DAB-4A25-B883-B0744F95C996}" type="slidenum">
              <a:rPr lang="ru-RU"/>
              <a:pPr>
                <a:defRPr/>
              </a:pPr>
              <a:t>‹#›</a:t>
            </a:fld>
            <a:endParaRPr lang="ru-RU"/>
          </a:p>
        </p:txBody>
      </p:sp>
    </p:spTree>
    <p:extLst>
      <p:ext uri="{BB962C8B-B14F-4D97-AF65-F5344CB8AC3E}">
        <p14:creationId xmlns:p14="http://schemas.microsoft.com/office/powerpoint/2010/main" val="33648874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59330535-BF10-4BDB-9C62-847B86312D92}" type="slidenum">
              <a:rPr lang="ru-RU" smtClean="0"/>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0CC4033C-D08F-4C67-8CCD-2E87FD9641D9}" type="slidenum">
              <a:rPr lang="ru-RU" smtClean="0"/>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E27BF561-3DE7-4CDF-B501-C818664E0986}" type="slidenum">
              <a:rPr lang="ru-RU" smtClean="0"/>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2186CA7F-4235-481C-B465-B1E0EC9EC219}" type="slidenum">
              <a:rPr lang="ru-RU" smtClean="0"/>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pPr>
              <a:defRPr/>
            </a:pPr>
            <a:endParaRPr lang="ru-RU"/>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E33D8D00-D72D-4E3B-AA3D-5262FFC18465}" type="slidenum">
              <a:rPr lang="ru-RU" smtClean="0"/>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pPr>
              <a:defRPr/>
            </a:pPr>
            <a:endParaRPr lang="ru-RU"/>
          </a:p>
        </p:txBody>
      </p:sp>
      <p:sp>
        <p:nvSpPr>
          <p:cNvPr id="4" name="Footer Placeholder 3"/>
          <p:cNvSpPr>
            <a:spLocks noGrp="1"/>
          </p:cNvSpPr>
          <p:nvPr>
            <p:ph type="ftr" sz="quarter" idx="11"/>
          </p:nvPr>
        </p:nvSpPr>
        <p:spPr/>
        <p:txBody>
          <a:bodyPr/>
          <a:lstStyle/>
          <a:p>
            <a:pPr>
              <a:defRPr/>
            </a:pPr>
            <a:endParaRPr lang="ru-RU"/>
          </a:p>
        </p:txBody>
      </p:sp>
      <p:sp>
        <p:nvSpPr>
          <p:cNvPr id="5" name="Slide Number Placeholder 4"/>
          <p:cNvSpPr>
            <a:spLocks noGrp="1"/>
          </p:cNvSpPr>
          <p:nvPr>
            <p:ph type="sldNum" sz="quarter" idx="12"/>
          </p:nvPr>
        </p:nvSpPr>
        <p:spPr/>
        <p:txBody>
          <a:bodyPr/>
          <a:lstStyle/>
          <a:p>
            <a:pPr>
              <a:defRPr/>
            </a:pPr>
            <a:fld id="{4B53C7F0-9175-4CD2-AEDB-C61051A81FD9}" type="slidenum">
              <a:rPr lang="ru-RU" smtClean="0"/>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ru-RU"/>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284A0E04-D0E7-4C11-A332-FE3D497267D3}"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ru-RU" smtClean="0"/>
              <a:t>Образец заголовка</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C8F256CF-B2F9-48B1-A4F3-930DC8E4D491}" type="slidenum">
              <a:rPr lang="ru-RU" smtClean="0"/>
              <a:pPr>
                <a:defRPr/>
              </a:pPr>
              <a:t>‹#›</a:t>
            </a:fld>
            <a:endParaRPr lang="ru-RU"/>
          </a:p>
        </p:txBody>
      </p:sp>
      <p:sp>
        <p:nvSpPr>
          <p:cNvPr id="9" name="Content Placeholder 8"/>
          <p:cNvSpPr>
            <a:spLocks noGrp="1"/>
          </p:cNvSpPr>
          <p:nvPr>
            <p:ph sz="quarter" idx="13"/>
          </p:nvPr>
        </p:nvSpPr>
        <p:spPr>
          <a:xfrm>
            <a:off x="304800" y="381000"/>
            <a:ext cx="7772400" cy="494284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ru-RU" smtClean="0"/>
              <a:t>Образец заголовка</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8" name="Date Placeholder 7"/>
          <p:cNvSpPr>
            <a:spLocks noGrp="1"/>
          </p:cNvSpPr>
          <p:nvPr>
            <p:ph type="dt" sz="half" idx="10"/>
          </p:nvPr>
        </p:nvSpPr>
        <p:spPr/>
        <p:txBody>
          <a:bodyPr/>
          <a:lstStyle/>
          <a:p>
            <a:pPr>
              <a:defRPr/>
            </a:pPr>
            <a:endParaRPr lang="ru-RU"/>
          </a:p>
        </p:txBody>
      </p:sp>
      <p:sp>
        <p:nvSpPr>
          <p:cNvPr id="9" name="Slide Number Placeholder 8"/>
          <p:cNvSpPr>
            <a:spLocks noGrp="1"/>
          </p:cNvSpPr>
          <p:nvPr>
            <p:ph type="sldNum" sz="quarter" idx="11"/>
          </p:nvPr>
        </p:nvSpPr>
        <p:spPr/>
        <p:txBody>
          <a:bodyPr/>
          <a:lstStyle/>
          <a:p>
            <a:pPr>
              <a:defRPr/>
            </a:pPr>
            <a:fld id="{D788E5B9-BC70-4565-8BB5-71F7BAA0FE9D}" type="slidenum">
              <a:rPr lang="ru-RU" smtClean="0"/>
              <a:pPr>
                <a:defRPr/>
              </a:pPr>
              <a:t>‹#›</a:t>
            </a:fld>
            <a:endParaRPr lang="ru-RU"/>
          </a:p>
        </p:txBody>
      </p:sp>
      <p:sp>
        <p:nvSpPr>
          <p:cNvPr id="10" name="Footer Placeholder 9"/>
          <p:cNvSpPr>
            <a:spLocks noGrp="1"/>
          </p:cNvSpPr>
          <p:nvPr>
            <p:ph type="ftr" sz="quarter" idx="12"/>
          </p:nvPr>
        </p:nvSpPr>
        <p:spPr/>
        <p:txBody>
          <a:bodyPr/>
          <a:lstStyle/>
          <a:p>
            <a:pPr>
              <a:defRPr/>
            </a:pPr>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773315BC-1A18-4C76-A88B-A6D552C8A6A3}"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08A394E9-E30E-497B-9075-A055829554FA}" type="slidenum">
              <a:rPr lang="ru-RU" smtClean="0"/>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pPr>
              <a:defRPr/>
            </a:pPr>
            <a:fld id="{DCCAA0A2-AE24-41D9-83DC-ED164C579F59}" type="slidenum">
              <a:rPr lang="ru-RU" smtClean="0"/>
              <a:pPr>
                <a:defRPr/>
              </a:pPr>
              <a:t>‹#›</a:t>
            </a:fld>
            <a:endParaRPr lang="ru-RU"/>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pPr>
              <a:defRPr/>
            </a:pPr>
            <a:endParaRPr lang="ru-RU"/>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pPr>
              <a:defRPr/>
            </a:pPr>
            <a:endParaRPr lang="ru-RU"/>
          </a:p>
        </p:txBody>
      </p:sp>
    </p:spTree>
  </p:cSld>
  <p:clrMap bg1="lt1" tx1="dk1" bg2="lt2" tx2="dk2" accent1="accent1" accent2="accent2" accent3="accent3" accent4="accent4" accent5="accent5" accent6="accent6" hlink="hlink" folHlink="folHlink"/>
  <p:sldLayoutIdLst>
    <p:sldLayoutId id="2147484020" r:id="rId1"/>
    <p:sldLayoutId id="2147484021" r:id="rId2"/>
    <p:sldLayoutId id="2147484022" r:id="rId3"/>
    <p:sldLayoutId id="2147484023" r:id="rId4"/>
    <p:sldLayoutId id="2147484024" r:id="rId5"/>
    <p:sldLayoutId id="2147484025" r:id="rId6"/>
    <p:sldLayoutId id="2147484026" r:id="rId7"/>
    <p:sldLayoutId id="2147484027" r:id="rId8"/>
    <p:sldLayoutId id="2147484028" r:id="rId9"/>
    <p:sldLayoutId id="2147484029" r:id="rId10"/>
    <p:sldLayoutId id="2147484030"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subTitle" idx="1"/>
          </p:nvPr>
        </p:nvSpPr>
        <p:spPr>
          <a:xfrm>
            <a:off x="1115616" y="908720"/>
            <a:ext cx="6400800" cy="1752600"/>
          </a:xfrm>
        </p:spPr>
        <p:txBody>
          <a:bodyPr>
            <a:noAutofit/>
          </a:bodyPr>
          <a:lstStyle/>
          <a:p>
            <a:pPr algn="ctr">
              <a:defRPr/>
            </a:pPr>
            <a:r>
              <a:rPr lang="en-US" sz="5400" b="1" dirty="0">
                <a:solidFill>
                  <a:schemeClr val="tx1"/>
                </a:solidFill>
              </a:rPr>
              <a:t>Module </a:t>
            </a:r>
            <a:r>
              <a:rPr lang="en-US" sz="5400" b="1" dirty="0" smtClean="0">
                <a:solidFill>
                  <a:schemeClr val="tx1"/>
                </a:solidFill>
              </a:rPr>
              <a:t>3</a:t>
            </a:r>
          </a:p>
          <a:p>
            <a:pPr algn="ctr">
              <a:defRPr/>
            </a:pPr>
            <a:endParaRPr lang="en-US" sz="5400" b="1" dirty="0" smtClean="0">
              <a:solidFill>
                <a:schemeClr val="tx1"/>
              </a:solidFill>
            </a:endParaRPr>
          </a:p>
          <a:p>
            <a:pPr algn="ctr">
              <a:defRPr/>
            </a:pPr>
            <a:r>
              <a:rPr lang="en-US" sz="5400" b="1" dirty="0">
                <a:solidFill>
                  <a:schemeClr val="tx1"/>
                </a:solidFill>
              </a:rPr>
              <a:t>Innovation - Documentation</a:t>
            </a:r>
            <a:endParaRPr lang="ru-RU" sz="5000" b="1" dirty="0" smtClean="0">
              <a:solidFill>
                <a:schemeClr val="tx1"/>
              </a:solidFill>
              <a:effectLst>
                <a:outerShdw blurRad="38100" dist="38100" dir="2700000" algn="tl">
                  <a:srgbClr val="C0C0C0"/>
                </a:outerShdw>
              </a:effectLst>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204864"/>
            <a:ext cx="7620000" cy="1647056"/>
          </a:xfrm>
        </p:spPr>
        <p:txBody>
          <a:bodyPr/>
          <a:lstStyle/>
          <a:p>
            <a:pPr algn="ctr"/>
            <a:r>
              <a:rPr lang="en-US" dirty="0">
                <a:solidFill>
                  <a:schemeClr val="tx1"/>
                </a:solidFill>
              </a:rPr>
              <a:t>The term "Innovation"</a:t>
            </a:r>
            <a:r>
              <a:rPr lang="en-US" dirty="0"/>
              <a:t/>
            </a:r>
            <a:br>
              <a:rPr lang="en-US" dirty="0"/>
            </a:br>
            <a:r>
              <a:rPr lang="en-US" dirty="0"/>
              <a:t/>
            </a:r>
            <a:br>
              <a:rPr lang="en-US" dirty="0"/>
            </a:br>
            <a:endParaRPr lang="ru-RU" dirty="0"/>
          </a:p>
        </p:txBody>
      </p:sp>
    </p:spTree>
    <p:extLst>
      <p:ext uri="{BB962C8B-B14F-4D97-AF65-F5344CB8AC3E}">
        <p14:creationId xmlns:p14="http://schemas.microsoft.com/office/powerpoint/2010/main" val="3650202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7620000" cy="5852120"/>
          </a:xfrm>
        </p:spPr>
        <p:txBody>
          <a:bodyPr>
            <a:normAutofit lnSpcReduction="10000"/>
          </a:bodyPr>
          <a:lstStyle/>
          <a:p>
            <a:r>
              <a:rPr lang="en-US" sz="2400" dirty="0"/>
              <a:t>The term "innovation" comes from the Latin "</a:t>
            </a:r>
            <a:r>
              <a:rPr lang="en-US" sz="2400" dirty="0" err="1"/>
              <a:t>novatio</a:t>
            </a:r>
            <a:r>
              <a:rPr lang="en-US" sz="2400" dirty="0"/>
              <a:t>", which means "update", and the prefix "in", which is translated from Latin as "in the direction", if you translate verbatim "</a:t>
            </a:r>
            <a:r>
              <a:rPr lang="en-US" sz="2400" dirty="0" err="1"/>
              <a:t>Innovatio</a:t>
            </a:r>
            <a:r>
              <a:rPr lang="en-US" sz="2400" dirty="0"/>
              <a:t>" - "in the direction of change."</a:t>
            </a:r>
          </a:p>
          <a:p>
            <a:pPr marL="114300" indent="0">
              <a:buNone/>
            </a:pPr>
            <a:r>
              <a:rPr lang="en-US" sz="2400" dirty="0"/>
              <a:t/>
            </a:r>
            <a:br>
              <a:rPr lang="en-US" sz="2400" dirty="0"/>
            </a:br>
            <a:endParaRPr lang="ru-RU" sz="2400" dirty="0"/>
          </a:p>
          <a:p>
            <a:pPr marL="536575" indent="-422275" algn="just">
              <a:buClrTx/>
              <a:buFont typeface="Wingdings" panose="05000000000000000000" pitchFamily="2" charset="2"/>
              <a:buChar char="q"/>
            </a:pPr>
            <a:r>
              <a:rPr lang="en-US" sz="2400" dirty="0"/>
              <a:t/>
            </a:r>
            <a:br>
              <a:rPr lang="en-US" sz="2400" dirty="0"/>
            </a:br>
            <a:r>
              <a:rPr lang="en-US" sz="2400" dirty="0"/>
              <a:t>A new or significantly improved product (product, service) is introduced, or a process, a new sales method or a new organizational method in business practice, the organization of jobs or in external relations.</a:t>
            </a:r>
            <a:endParaRPr lang="ru-RU" sz="2400" dirty="0" smtClean="0"/>
          </a:p>
          <a:p>
            <a:pPr marL="114300" indent="0" algn="ctr">
              <a:buNone/>
            </a:pPr>
            <a:r>
              <a:rPr lang="en-US" dirty="0"/>
              <a:t/>
            </a:r>
            <a:br>
              <a:rPr lang="en-US" dirty="0"/>
            </a:br>
            <a:r>
              <a:rPr lang="en-US" dirty="0"/>
              <a:t>Standard STO Railways 08.007-2011 "Innovative activities in JSC" Russian Railways ". Management of the implementation of scientific and technical work"</a:t>
            </a:r>
            <a:endParaRPr lang="ru-RU" dirty="0"/>
          </a:p>
          <a:p>
            <a:endParaRPr lang="ru-RU" dirty="0"/>
          </a:p>
        </p:txBody>
      </p:sp>
    </p:spTree>
    <p:extLst>
      <p:ext uri="{BB962C8B-B14F-4D97-AF65-F5344CB8AC3E}">
        <p14:creationId xmlns:p14="http://schemas.microsoft.com/office/powerpoint/2010/main" val="968953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7620000" cy="5924128"/>
          </a:xfrm>
        </p:spPr>
        <p:txBody>
          <a:bodyPr>
            <a:noAutofit/>
          </a:bodyPr>
          <a:lstStyle/>
          <a:p>
            <a:r>
              <a:rPr lang="ru-RU" sz="2300" dirty="0">
                <a:effectLst>
                  <a:outerShdw blurRad="38100" dist="38100" dir="2700000" algn="tl">
                    <a:srgbClr val="000000">
                      <a:alpha val="43137"/>
                    </a:srgbClr>
                  </a:outerShdw>
                </a:effectLst>
              </a:rPr>
              <a:t>1. </a:t>
            </a:r>
            <a:r>
              <a:rPr lang="en-US" sz="2400" dirty="0">
                <a:effectLst>
                  <a:outerShdw blurRad="38100" dist="38100" dir="2700000" algn="tl">
                    <a:srgbClr val="000000">
                      <a:alpha val="43137"/>
                    </a:srgbClr>
                  </a:outerShdw>
                </a:effectLst>
              </a:rPr>
              <a:t>Innovation, which significantly increases the efficiency of the current system</a:t>
            </a:r>
            <a:r>
              <a:rPr lang="en-US" sz="2400" dirty="0" smtClean="0">
                <a:effectLst>
                  <a:outerShdw blurRad="38100" dist="38100" dir="2700000" algn="tl">
                    <a:srgbClr val="000000">
                      <a:alpha val="43137"/>
                    </a:srgbClr>
                  </a:outerShdw>
                </a:effectLst>
              </a:rPr>
              <a:t>.</a:t>
            </a: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endParaRPr lang="ru-RU" sz="2300" dirty="0" smtClean="0">
              <a:effectLst>
                <a:outerShdw blurRad="38100" dist="38100" dir="2700000" algn="tl">
                  <a:srgbClr val="000000">
                    <a:alpha val="43137"/>
                  </a:srgbClr>
                </a:outerShdw>
              </a:effectLst>
            </a:endParaRPr>
          </a:p>
          <a:p>
            <a:r>
              <a:rPr lang="ru-RU" sz="2300" dirty="0" smtClean="0">
                <a:effectLst>
                  <a:outerShdw blurRad="38100" dist="38100" dir="2700000" algn="tl">
                    <a:srgbClr val="000000">
                      <a:alpha val="43137"/>
                    </a:srgbClr>
                  </a:outerShdw>
                </a:effectLst>
              </a:rPr>
              <a:t>2</a:t>
            </a:r>
            <a:r>
              <a:rPr lang="ru-RU" sz="2300" dirty="0">
                <a:effectLst>
                  <a:outerShdw blurRad="38100" dist="38100" dir="2700000" algn="tl">
                    <a:srgbClr val="000000">
                      <a:alpha val="43137"/>
                    </a:srgbClr>
                  </a:outerShdw>
                </a:effectLst>
              </a:rPr>
              <a:t>. </a:t>
            </a:r>
            <a:r>
              <a:rPr lang="en-US" sz="2400" dirty="0">
                <a:effectLst>
                  <a:outerShdw blurRad="38100" dist="38100" dir="2700000" algn="tl">
                    <a:srgbClr val="000000">
                      <a:alpha val="43137"/>
                    </a:srgbClr>
                  </a:outerShdw>
                </a:effectLst>
              </a:rPr>
              <a:t>Innovation is traditionally associated with technology; products; organizational forms of existence of the society, such as education, management, labor organization, service, science, </a:t>
            </a:r>
            <a:r>
              <a:rPr lang="en-US" sz="2400" dirty="0" err="1">
                <a:effectLst>
                  <a:outerShdw blurRad="38100" dist="38100" dir="2700000" algn="tl">
                    <a:srgbClr val="000000">
                      <a:alpha val="43137"/>
                    </a:srgbClr>
                  </a:outerShdw>
                </a:effectLst>
              </a:rPr>
              <a:t>informatization</a:t>
            </a:r>
            <a:r>
              <a:rPr lang="en-US" sz="2400" dirty="0">
                <a:effectLst>
                  <a:outerShdw blurRad="38100" dist="38100" dir="2700000" algn="tl">
                    <a:srgbClr val="000000">
                      <a:alpha val="43137"/>
                    </a:srgbClr>
                  </a:outerShdw>
                </a:effectLst>
              </a:rPr>
              <a:t>.</a:t>
            </a:r>
          </a:p>
          <a:p>
            <a:endParaRPr lang="ru-RU" sz="2300" dirty="0" smtClean="0">
              <a:effectLst>
                <a:outerShdw blurRad="38100" dist="38100" dir="2700000" algn="tl">
                  <a:srgbClr val="000000">
                    <a:alpha val="43137"/>
                  </a:srgbClr>
                </a:outerShdw>
              </a:effectLst>
            </a:endParaRPr>
          </a:p>
          <a:p>
            <a:r>
              <a:rPr lang="ru-RU" sz="2300" dirty="0" smtClean="0">
                <a:effectLst>
                  <a:outerShdw blurRad="38100" dist="38100" dir="2700000" algn="tl">
                    <a:srgbClr val="000000">
                      <a:alpha val="43137"/>
                    </a:srgbClr>
                  </a:outerShdw>
                </a:effectLst>
              </a:rPr>
              <a:t>3</a:t>
            </a:r>
            <a:r>
              <a:rPr lang="ru-RU" sz="2300" dirty="0">
                <a:effectLst>
                  <a:outerShdw blurRad="38100" dist="38100" dir="2700000" algn="tl">
                    <a:srgbClr val="000000">
                      <a:alpha val="43137"/>
                    </a:srgbClr>
                  </a:outerShdw>
                </a:effectLst>
              </a:rPr>
              <a:t>. </a:t>
            </a:r>
            <a:r>
              <a:rPr lang="en-US" sz="2400" dirty="0">
                <a:effectLst>
                  <a:outerShdw blurRad="38100" dist="38100" dir="2700000" algn="tl">
                    <a:srgbClr val="000000">
                      <a:alpha val="43137"/>
                    </a:srgbClr>
                  </a:outerShdw>
                </a:effectLst>
              </a:rPr>
              <a:t>It is aimed at increasing the economy, efficiency, economy, quality of life, etc.</a:t>
            </a:r>
          </a:p>
          <a:p>
            <a:pPr marL="114300" indent="0">
              <a:buNone/>
            </a:pPr>
            <a:r>
              <a:rPr lang="en-US" sz="2400" dirty="0">
                <a:effectLst>
                  <a:outerShdw blurRad="38100" dist="38100" dir="2700000" algn="tl">
                    <a:srgbClr val="000000">
                      <a:alpha val="43137"/>
                    </a:srgbClr>
                  </a:outerShdw>
                </a:effectLst>
              </a:rPr>
              <a:t/>
            </a:r>
            <a:br>
              <a:rPr lang="en-US" sz="2400" dirty="0">
                <a:effectLst>
                  <a:outerShdw blurRad="38100" dist="38100" dir="2700000" algn="tl">
                    <a:srgbClr val="000000">
                      <a:alpha val="43137"/>
                    </a:srgbClr>
                  </a:outerShdw>
                </a:effectLst>
              </a:rPr>
            </a:br>
            <a:endParaRPr lang="ru-RU" sz="2300" dirty="0" smtClean="0">
              <a:effectLst>
                <a:outerShdw blurRad="38100" dist="38100" dir="2700000" algn="tl">
                  <a:srgbClr val="000000">
                    <a:alpha val="43137"/>
                  </a:srgbClr>
                </a:outerShdw>
              </a:effectLst>
            </a:endParaRPr>
          </a:p>
          <a:p>
            <a:pPr marL="114300" indent="0" algn="just">
              <a:buNone/>
            </a:pPr>
            <a:r>
              <a:rPr lang="en-US" sz="2300" dirty="0" smtClean="0">
                <a:effectLst>
                  <a:outerShdw blurRad="38100" dist="38100" dir="2700000" algn="tl">
                    <a:srgbClr val="000000">
                      <a:alpha val="43137"/>
                    </a:srgbClr>
                  </a:outerShdw>
                </a:effectLst>
              </a:rPr>
              <a:t>   </a:t>
            </a:r>
            <a:r>
              <a:rPr lang="ru-RU" sz="2300" dirty="0" smtClean="0">
                <a:effectLst>
                  <a:outerShdw blurRad="38100" dist="38100" dir="2700000" algn="tl">
                    <a:srgbClr val="000000">
                      <a:alpha val="43137"/>
                    </a:srgbClr>
                  </a:outerShdw>
                </a:effectLst>
              </a:rPr>
              <a:t>4</a:t>
            </a:r>
            <a:r>
              <a:rPr lang="ru-RU" sz="2300" dirty="0">
                <a:effectLst>
                  <a:outerShdw blurRad="38100" dist="38100" dir="2700000" algn="tl">
                    <a:srgbClr val="000000">
                      <a:alpha val="43137"/>
                    </a:srgbClr>
                  </a:outerShdw>
                </a:effectLst>
              </a:rPr>
              <a:t>. </a:t>
            </a:r>
            <a:r>
              <a:rPr lang="en-US" sz="2400" dirty="0">
                <a:effectLst>
                  <a:outerShdw blurRad="38100" dist="38100" dir="2700000" algn="tl">
                    <a:srgbClr val="000000">
                      <a:alpha val="43137"/>
                    </a:srgbClr>
                  </a:outerShdw>
                </a:effectLst>
              </a:rPr>
              <a:t>Traditionally protected as an intellectual Property (IP).</a:t>
            </a:r>
            <a:endParaRPr lang="ru-RU" sz="23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06298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4000" b="1" dirty="0"/>
              <a:t>Innovations on the example of objects of the Olympiad in Sochi</a:t>
            </a:r>
            <a:endParaRPr lang="ru-RU" sz="4000" b="1" dirty="0">
              <a:latin typeface="+mn-lt"/>
            </a:endParaRPr>
          </a:p>
        </p:txBody>
      </p:sp>
      <p:sp>
        <p:nvSpPr>
          <p:cNvPr id="3" name="Объект 2"/>
          <p:cNvSpPr>
            <a:spLocks noGrp="1"/>
          </p:cNvSpPr>
          <p:nvPr>
            <p:ph idx="1"/>
          </p:nvPr>
        </p:nvSpPr>
        <p:spPr>
          <a:xfrm>
            <a:off x="457200" y="1600200"/>
            <a:ext cx="7620000" cy="532656"/>
          </a:xfrm>
        </p:spPr>
        <p:txBody>
          <a:bodyPr>
            <a:noAutofit/>
          </a:bodyPr>
          <a:lstStyle/>
          <a:p>
            <a:pPr marL="114300" indent="0">
              <a:buNone/>
            </a:pPr>
            <a:r>
              <a:rPr lang="en-US" sz="3600" dirty="0" smtClean="0"/>
              <a:t>INDOOR COVERED PALACE</a:t>
            </a:r>
            <a:r>
              <a:rPr lang="en-US" sz="3600" dirty="0"/>
              <a:t/>
            </a:r>
            <a:br>
              <a:rPr lang="en-US" sz="3600" dirty="0"/>
            </a:br>
            <a:r>
              <a:rPr lang="en-US" sz="3600" dirty="0"/>
              <a:t>INDOOR COVERED PALACE</a:t>
            </a:r>
            <a:endParaRPr lang="ru-RU" sz="3600" dirty="0"/>
          </a:p>
        </p:txBody>
      </p:sp>
      <p:pic>
        <p:nvPicPr>
          <p:cNvPr id="1026" name="Picture 2" descr="http://www.winter-games.co.uk/images/olympics/lokaties/adler-aren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204864"/>
            <a:ext cx="7704856" cy="3924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3886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7620000" cy="5924128"/>
          </a:xfrm>
        </p:spPr>
        <p:txBody>
          <a:bodyPr>
            <a:normAutofit/>
          </a:bodyPr>
          <a:lstStyle/>
          <a:p>
            <a:pPr marL="536575" indent="-422275" algn="just">
              <a:buClrTx/>
              <a:buFont typeface="Wingdings" panose="05000000000000000000" pitchFamily="2" charset="2"/>
              <a:buChar char="ü"/>
            </a:pPr>
            <a:r>
              <a:rPr lang="en-US" dirty="0"/>
              <a:t>The possibility of flexible regulation of temperature conditions in different zones of the skating oval.</a:t>
            </a:r>
            <a:endParaRPr lang="ru-RU" dirty="0"/>
          </a:p>
          <a:p>
            <a:pPr marL="536575" indent="-422275" algn="just">
              <a:buClrTx/>
              <a:buFont typeface="Wingdings" panose="05000000000000000000" pitchFamily="2" charset="2"/>
              <a:buChar char="ü"/>
            </a:pPr>
            <a:r>
              <a:rPr lang="en-US" dirty="0" smtClean="0"/>
              <a:t>The </a:t>
            </a:r>
            <a:r>
              <a:rPr lang="en-US" dirty="0"/>
              <a:t>ice mass is formed by patented technologies, taking into account the specifics of the passage by athletes of straight sections of distance and bends.</a:t>
            </a:r>
            <a:endParaRPr lang="ru-RU" dirty="0" smtClean="0"/>
          </a:p>
          <a:p>
            <a:pPr marL="536575" indent="-422275" algn="just">
              <a:buClrTx/>
              <a:buFont typeface="Wingdings" panose="05000000000000000000" pitchFamily="2" charset="2"/>
              <a:buChar char="ü"/>
            </a:pPr>
            <a:r>
              <a:rPr lang="en-US" dirty="0" smtClean="0"/>
              <a:t>Energy-saving </a:t>
            </a:r>
            <a:r>
              <a:rPr lang="en-US" dirty="0"/>
              <a:t>glasses cover part of the dome-ellipsoid. Glazing is performed from two opposite sides of the arena.</a:t>
            </a:r>
            <a:endParaRPr lang="ru-RU" dirty="0" smtClean="0"/>
          </a:p>
          <a:p>
            <a:pPr marL="536575" indent="-422275" algn="just">
              <a:buClrTx/>
              <a:buFont typeface="Wingdings" panose="05000000000000000000" pitchFamily="2" charset="2"/>
              <a:buChar char="ü"/>
            </a:pPr>
            <a:r>
              <a:rPr lang="en-US" dirty="0" smtClean="0"/>
              <a:t>With </a:t>
            </a:r>
            <a:r>
              <a:rPr lang="en-US" dirty="0"/>
              <a:t>the onset of twilight the roof turns into a screen capable of broadcasting different images. For this purpose, 38 thousand energy-efficient LEDs are installed in the roof surface.</a:t>
            </a:r>
            <a:endParaRPr lang="ru-RU" dirty="0"/>
          </a:p>
          <a:p>
            <a:pPr marL="536575" indent="-422275" algn="just">
              <a:buClrTx/>
              <a:buFont typeface="Wingdings" panose="05000000000000000000" pitchFamily="2" charset="2"/>
              <a:buChar char="ü"/>
            </a:pPr>
            <a:r>
              <a:rPr lang="en-US" dirty="0"/>
              <a:t>Etc.</a:t>
            </a:r>
            <a:endParaRPr lang="ru-RU" dirty="0" smtClean="0"/>
          </a:p>
          <a:p>
            <a:endParaRPr lang="ru-RU" dirty="0"/>
          </a:p>
          <a:p>
            <a:endParaRPr lang="ru-RU" dirty="0"/>
          </a:p>
        </p:txBody>
      </p:sp>
    </p:spTree>
    <p:extLst>
      <p:ext uri="{BB962C8B-B14F-4D97-AF65-F5344CB8AC3E}">
        <p14:creationId xmlns:p14="http://schemas.microsoft.com/office/powerpoint/2010/main" val="3155564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204864"/>
            <a:ext cx="7620000" cy="1575048"/>
          </a:xfrm>
        </p:spPr>
        <p:txBody>
          <a:bodyPr/>
          <a:lstStyle/>
          <a:p>
            <a:pPr algn="ctr"/>
            <a:r>
              <a:rPr lang="en-US" dirty="0"/>
              <a:t/>
            </a:r>
            <a:br>
              <a:rPr lang="en-US" dirty="0"/>
            </a:br>
            <a:r>
              <a:rPr lang="en-US" dirty="0"/>
              <a:t>Innovation and management of intangible assets</a:t>
            </a:r>
            <a:r>
              <a:rPr lang="ru-RU" dirty="0" smtClean="0"/>
              <a:t/>
            </a:r>
            <a:br>
              <a:rPr lang="ru-RU" dirty="0" smtClean="0"/>
            </a:br>
            <a:endParaRPr lang="ru-RU" dirty="0"/>
          </a:p>
        </p:txBody>
      </p:sp>
    </p:spTree>
    <p:extLst>
      <p:ext uri="{BB962C8B-B14F-4D97-AF65-F5344CB8AC3E}">
        <p14:creationId xmlns:p14="http://schemas.microsoft.com/office/powerpoint/2010/main" val="1980436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TUI AG</a:t>
            </a:r>
            <a:endParaRPr lang="ru-RU" dirty="0"/>
          </a:p>
        </p:txBody>
      </p:sp>
      <p:sp>
        <p:nvSpPr>
          <p:cNvPr id="3" name="Объект 2"/>
          <p:cNvSpPr>
            <a:spLocks noGrp="1"/>
          </p:cNvSpPr>
          <p:nvPr>
            <p:ph idx="1"/>
          </p:nvPr>
        </p:nvSpPr>
        <p:spPr>
          <a:xfrm>
            <a:off x="457200" y="1268760"/>
            <a:ext cx="7620000" cy="3096344"/>
          </a:xfrm>
        </p:spPr>
        <p:txBody>
          <a:bodyPr/>
          <a:lstStyle/>
          <a:p>
            <a:pPr algn="just"/>
            <a:r>
              <a:rPr lang="en-US" dirty="0" smtClean="0"/>
              <a:t>Transnational </a:t>
            </a:r>
            <a:r>
              <a:rPr lang="en-US" dirty="0"/>
              <a:t>Corporation, since 1973, has been acting as a tourist operator.</a:t>
            </a:r>
            <a:endParaRPr lang="ru-RU" dirty="0" smtClean="0"/>
          </a:p>
          <a:p>
            <a:pPr algn="just"/>
            <a:r>
              <a:rPr lang="en-US" dirty="0" smtClean="0"/>
              <a:t>Also</a:t>
            </a:r>
            <a:r>
              <a:rPr lang="en-US" dirty="0"/>
              <a:t>, the group owns a number of airlines, manages hotel brands, cruise lines, online services.</a:t>
            </a:r>
            <a:endParaRPr lang="ru-RU" dirty="0" smtClean="0"/>
          </a:p>
          <a:p>
            <a:pPr algn="just"/>
            <a:r>
              <a:rPr lang="en-US" dirty="0"/>
              <a:t>The company operates in Europe, Africa and other countries.</a:t>
            </a:r>
            <a:endParaRPr lang="ru-RU" dirty="0" smtClean="0"/>
          </a:p>
          <a:p>
            <a:endParaRPr lang="ru-RU" dirty="0"/>
          </a:p>
        </p:txBody>
      </p:sp>
      <p:pic>
        <p:nvPicPr>
          <p:cNvPr id="2050" name="Picture 2" descr="http://www.karriere-in-hannover.com/sites/default/files/B737800_Luftaufnahme.jpg"/>
          <p:cNvPicPr>
            <a:picLocks noChangeAspect="1" noChangeArrowheads="1"/>
          </p:cNvPicPr>
          <p:nvPr/>
        </p:nvPicPr>
        <p:blipFill rotWithShape="1">
          <a:blip r:embed="rId2">
            <a:extLst>
              <a:ext uri="{28A0092B-C50C-407E-A947-70E740481C1C}">
                <a14:useLocalDpi xmlns:a14="http://schemas.microsoft.com/office/drawing/2010/main" val="0"/>
              </a:ext>
            </a:extLst>
          </a:blip>
          <a:srcRect t="34100" b="21984"/>
          <a:stretch/>
        </p:blipFill>
        <p:spPr bwMode="auto">
          <a:xfrm>
            <a:off x="1259632" y="4221088"/>
            <a:ext cx="6480720" cy="1897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4476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3568" y="764704"/>
            <a:ext cx="3528392" cy="5636096"/>
          </a:xfrm>
        </p:spPr>
        <p:txBody>
          <a:bodyPr>
            <a:normAutofit/>
          </a:bodyPr>
          <a:lstStyle/>
          <a:p>
            <a:pPr marL="114300" indent="0">
              <a:buNone/>
            </a:pPr>
            <a:r>
              <a:rPr lang="en-US" dirty="0"/>
              <a:t>HOTEL BRANDS</a:t>
            </a:r>
            <a:endParaRPr lang="ru-RU" dirty="0" smtClean="0"/>
          </a:p>
          <a:p>
            <a:r>
              <a:rPr lang="en-US" dirty="0" err="1" smtClean="0"/>
              <a:t>Atlantica</a:t>
            </a:r>
            <a:r>
              <a:rPr lang="en-US" dirty="0" smtClean="0"/>
              <a:t> Hotels</a:t>
            </a:r>
          </a:p>
          <a:p>
            <a:r>
              <a:rPr lang="en-US" dirty="0" err="1" smtClean="0"/>
              <a:t>Dorfhotel</a:t>
            </a:r>
            <a:endParaRPr lang="en-US" dirty="0" smtClean="0"/>
          </a:p>
          <a:p>
            <a:r>
              <a:rPr lang="en-US" dirty="0" smtClean="0"/>
              <a:t>Gran Resort Hotels</a:t>
            </a:r>
          </a:p>
          <a:p>
            <a:r>
              <a:rPr lang="en-US" dirty="0" err="1" smtClean="0"/>
              <a:t>Grecotel</a:t>
            </a:r>
            <a:endParaRPr lang="en-US" dirty="0" smtClean="0"/>
          </a:p>
          <a:p>
            <a:r>
              <a:rPr lang="en-US" dirty="0" err="1" smtClean="0"/>
              <a:t>Grupotel</a:t>
            </a:r>
            <a:endParaRPr lang="en-US" dirty="0" smtClean="0"/>
          </a:p>
          <a:p>
            <a:r>
              <a:rPr lang="en-US" dirty="0" err="1" smtClean="0"/>
              <a:t>Iberotel</a:t>
            </a:r>
            <a:endParaRPr lang="en-US" dirty="0" smtClean="0"/>
          </a:p>
          <a:p>
            <a:r>
              <a:rPr lang="en-US" dirty="0" smtClean="0"/>
              <a:t>MAGIC LIFE</a:t>
            </a:r>
          </a:p>
          <a:p>
            <a:r>
              <a:rPr lang="en-US" dirty="0" smtClean="0"/>
              <a:t>RIU Hotels (50%)</a:t>
            </a:r>
          </a:p>
          <a:p>
            <a:r>
              <a:rPr lang="en-US" dirty="0" smtClean="0"/>
              <a:t>ROBINSON Club</a:t>
            </a:r>
          </a:p>
          <a:p>
            <a:r>
              <a:rPr lang="en-US" dirty="0" smtClean="0"/>
              <a:t>Jaz Hotels</a:t>
            </a:r>
          </a:p>
          <a:p>
            <a:r>
              <a:rPr lang="en-US" dirty="0" smtClean="0"/>
              <a:t>Sol </a:t>
            </a:r>
            <a:r>
              <a:rPr lang="en-US" dirty="0" smtClean="0"/>
              <a:t>and </a:t>
            </a:r>
            <a:r>
              <a:rPr lang="en-US" dirty="0" smtClean="0"/>
              <a:t>Mar </a:t>
            </a:r>
            <a:r>
              <a:rPr lang="en-US" dirty="0" err="1" smtClean="0"/>
              <a:t>etc</a:t>
            </a:r>
            <a:endParaRPr lang="ru-RU" dirty="0" smtClean="0"/>
          </a:p>
          <a:p>
            <a:endParaRPr lang="ru-RU" dirty="0"/>
          </a:p>
        </p:txBody>
      </p:sp>
      <p:sp>
        <p:nvSpPr>
          <p:cNvPr id="4" name="Объект 2"/>
          <p:cNvSpPr txBox="1">
            <a:spLocks/>
          </p:cNvSpPr>
          <p:nvPr/>
        </p:nvSpPr>
        <p:spPr>
          <a:xfrm>
            <a:off x="4355976" y="764704"/>
            <a:ext cx="3538736" cy="5592688"/>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fontAlgn="auto">
              <a:spcAft>
                <a:spcPts val="0"/>
              </a:spcAft>
              <a:buNone/>
            </a:pPr>
            <a:r>
              <a:rPr lang="en-US" dirty="0"/>
              <a:t>AIRLINES</a:t>
            </a:r>
            <a:endParaRPr lang="ru-RU" dirty="0" smtClean="0"/>
          </a:p>
          <a:p>
            <a:pPr fontAlgn="auto">
              <a:spcAft>
                <a:spcPts val="0"/>
              </a:spcAft>
            </a:pPr>
            <a:r>
              <a:rPr lang="en-US" dirty="0" smtClean="0"/>
              <a:t>Germany - </a:t>
            </a:r>
            <a:r>
              <a:rPr lang="en-US" dirty="0" err="1" smtClean="0"/>
              <a:t>TUIfly</a:t>
            </a:r>
            <a:endParaRPr lang="en-US" dirty="0" smtClean="0"/>
          </a:p>
          <a:p>
            <a:pPr fontAlgn="auto">
              <a:spcAft>
                <a:spcPts val="0"/>
              </a:spcAft>
            </a:pPr>
            <a:r>
              <a:rPr lang="en-US" dirty="0" smtClean="0"/>
              <a:t>Austria - </a:t>
            </a:r>
            <a:r>
              <a:rPr lang="en-US" dirty="0" err="1" smtClean="0"/>
              <a:t>TUIfly</a:t>
            </a:r>
            <a:endParaRPr lang="en-US" dirty="0" smtClean="0"/>
          </a:p>
          <a:p>
            <a:pPr fontAlgn="auto">
              <a:spcAft>
                <a:spcPts val="0"/>
              </a:spcAft>
            </a:pPr>
            <a:r>
              <a:rPr lang="en-US" dirty="0" smtClean="0"/>
              <a:t>United Kingdom - Thomson Airways</a:t>
            </a:r>
          </a:p>
          <a:p>
            <a:pPr fontAlgn="auto">
              <a:spcAft>
                <a:spcPts val="0"/>
              </a:spcAft>
            </a:pPr>
            <a:r>
              <a:rPr lang="en-US" dirty="0" smtClean="0"/>
              <a:t>Sweden - </a:t>
            </a:r>
            <a:r>
              <a:rPr lang="en-US" dirty="0" err="1" smtClean="0"/>
              <a:t>TUIfly</a:t>
            </a:r>
            <a:r>
              <a:rPr lang="en-US" dirty="0" smtClean="0"/>
              <a:t> Nordic</a:t>
            </a:r>
          </a:p>
          <a:p>
            <a:pPr fontAlgn="auto">
              <a:spcAft>
                <a:spcPts val="0"/>
              </a:spcAft>
            </a:pPr>
            <a:r>
              <a:rPr lang="en-US" dirty="0" smtClean="0"/>
              <a:t>France - </a:t>
            </a:r>
            <a:r>
              <a:rPr lang="en-US" dirty="0" err="1" smtClean="0"/>
              <a:t>Corsairfly</a:t>
            </a:r>
            <a:endParaRPr lang="en-US" dirty="0" smtClean="0"/>
          </a:p>
          <a:p>
            <a:pPr fontAlgn="auto">
              <a:spcAft>
                <a:spcPts val="0"/>
              </a:spcAft>
            </a:pPr>
            <a:r>
              <a:rPr lang="en-US" dirty="0" smtClean="0"/>
              <a:t>Belgium - </a:t>
            </a:r>
            <a:r>
              <a:rPr lang="en-US" dirty="0" err="1" smtClean="0"/>
              <a:t>Jetairfly</a:t>
            </a:r>
            <a:endParaRPr lang="en-US" dirty="0" smtClean="0"/>
          </a:p>
          <a:p>
            <a:pPr fontAlgn="auto">
              <a:spcAft>
                <a:spcPts val="0"/>
              </a:spcAft>
            </a:pPr>
            <a:r>
              <a:rPr lang="en-US" dirty="0" smtClean="0"/>
              <a:t>Netherlands - </a:t>
            </a:r>
            <a:r>
              <a:rPr lang="en-US" dirty="0" err="1" smtClean="0"/>
              <a:t>Arkefly</a:t>
            </a:r>
            <a:endParaRPr lang="en-US" dirty="0" smtClean="0"/>
          </a:p>
          <a:p>
            <a:pPr fontAlgn="auto">
              <a:spcAft>
                <a:spcPts val="0"/>
              </a:spcAft>
            </a:pPr>
            <a:r>
              <a:rPr lang="en-US" dirty="0" smtClean="0"/>
              <a:t>Morocco - </a:t>
            </a:r>
            <a:r>
              <a:rPr lang="en-US" dirty="0" smtClean="0"/>
              <a:t>Jet4You</a:t>
            </a:r>
            <a:r>
              <a:rPr lang="en-US" dirty="0"/>
              <a:t> </a:t>
            </a:r>
            <a:r>
              <a:rPr lang="en-US" dirty="0" smtClean="0"/>
              <a:t>et</a:t>
            </a:r>
            <a:endParaRPr lang="ru-RU" dirty="0" smtClean="0"/>
          </a:p>
          <a:p>
            <a:pPr fontAlgn="auto">
              <a:spcAft>
                <a:spcPts val="0"/>
              </a:spcAft>
            </a:pPr>
            <a:endParaRPr lang="ru-RU" dirty="0"/>
          </a:p>
        </p:txBody>
      </p:sp>
    </p:spTree>
    <p:extLst>
      <p:ext uri="{BB962C8B-B14F-4D97-AF65-F5344CB8AC3E}">
        <p14:creationId xmlns:p14="http://schemas.microsoft.com/office/powerpoint/2010/main" val="1000099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4000" dirty="0"/>
              <a:t>INNOVATIVE DIRECTIONS</a:t>
            </a:r>
            <a:endParaRPr lang="ru-RU" sz="3800" b="1" dirty="0">
              <a:latin typeface="+mn-lt"/>
            </a:endParaRPr>
          </a:p>
        </p:txBody>
      </p:sp>
      <p:sp>
        <p:nvSpPr>
          <p:cNvPr id="3" name="Объект 2"/>
          <p:cNvSpPr>
            <a:spLocks noGrp="1"/>
          </p:cNvSpPr>
          <p:nvPr>
            <p:ph idx="1"/>
          </p:nvPr>
        </p:nvSpPr>
        <p:spPr/>
        <p:txBody>
          <a:bodyPr>
            <a:normAutofit/>
          </a:bodyPr>
          <a:lstStyle/>
          <a:p>
            <a:pPr algn="just"/>
            <a:r>
              <a:rPr lang="en-US" dirty="0"/>
              <a:t>Several hotels have developed technologies to protect the climate (minimizing carbon dioxide emissions); opportunities to use alternative energy sources.</a:t>
            </a:r>
            <a:endParaRPr lang="ru-RU" dirty="0"/>
          </a:p>
          <a:p>
            <a:pPr algn="just"/>
            <a:r>
              <a:rPr lang="en-US" dirty="0" smtClean="0"/>
              <a:t>An </a:t>
            </a:r>
            <a:r>
              <a:rPr lang="en-US" dirty="0"/>
              <a:t>innovative concept of organization of successful sea cruises (it is a complex family holiday resort on several ships), including the luxury segment.</a:t>
            </a:r>
            <a:endParaRPr lang="ru-RU" dirty="0"/>
          </a:p>
          <a:p>
            <a:pPr algn="just"/>
            <a:r>
              <a:rPr lang="en-US" dirty="0" smtClean="0"/>
              <a:t>The </a:t>
            </a:r>
            <a:r>
              <a:rPr lang="en-US" dirty="0"/>
              <a:t>use of biofuels in aviation (technology </a:t>
            </a:r>
            <a:r>
              <a:rPr lang="en-US" dirty="0" smtClean="0"/>
              <a:t>questions</a:t>
            </a:r>
            <a:r>
              <a:rPr lang="en-US" dirty="0"/>
              <a:t>).</a:t>
            </a:r>
            <a:endParaRPr lang="ru-RU" dirty="0"/>
          </a:p>
          <a:p>
            <a:pPr algn="just"/>
            <a:r>
              <a:rPr lang="en-US" dirty="0"/>
              <a:t/>
            </a:r>
            <a:br>
              <a:rPr lang="en-US" dirty="0"/>
            </a:br>
            <a:r>
              <a:rPr lang="en-US" dirty="0"/>
              <a:t>Entering new markets of Russia and China (through the organization of a network of franchises).</a:t>
            </a:r>
            <a:endParaRPr lang="ru-RU" dirty="0" smtClean="0"/>
          </a:p>
          <a:p>
            <a:endParaRPr lang="ru-RU" dirty="0"/>
          </a:p>
        </p:txBody>
      </p:sp>
    </p:spTree>
    <p:extLst>
      <p:ext uri="{BB962C8B-B14F-4D97-AF65-F5344CB8AC3E}">
        <p14:creationId xmlns:p14="http://schemas.microsoft.com/office/powerpoint/2010/main" val="2044836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92696"/>
            <a:ext cx="7929260" cy="40290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Заголовок 1"/>
          <p:cNvSpPr>
            <a:spLocks noGrp="1"/>
          </p:cNvSpPr>
          <p:nvPr>
            <p:ph type="title"/>
          </p:nvPr>
        </p:nvSpPr>
        <p:spPr>
          <a:xfrm>
            <a:off x="478158" y="4725144"/>
            <a:ext cx="7620000" cy="1584175"/>
          </a:xfrm>
        </p:spPr>
        <p:txBody>
          <a:bodyPr/>
          <a:lstStyle/>
          <a:p>
            <a:r>
              <a:rPr lang="en-US" sz="2000" dirty="0" smtClean="0">
                <a:latin typeface="+mn-lt"/>
              </a:rPr>
              <a:t>Goodwill – </a:t>
            </a:r>
            <a:r>
              <a:rPr lang="en-US" sz="2000" dirty="0" err="1" smtClean="0">
                <a:latin typeface="+mn-lt"/>
              </a:rPr>
              <a:t>reputaions</a:t>
            </a:r>
            <a:r>
              <a:rPr lang="en-US" sz="2000" dirty="0" smtClean="0">
                <a:latin typeface="+mn-lt"/>
              </a:rPr>
              <a:t> of action</a:t>
            </a:r>
            <a:r>
              <a:rPr lang="ru-RU" sz="2000" dirty="0" smtClean="0">
                <a:latin typeface="+mn-lt"/>
              </a:rPr>
              <a:t/>
            </a:r>
            <a:br>
              <a:rPr lang="ru-RU" sz="2000" dirty="0" smtClean="0">
                <a:latin typeface="+mn-lt"/>
              </a:rPr>
            </a:br>
            <a:r>
              <a:rPr lang="en-US" sz="2000" dirty="0"/>
              <a:t>Goodwill is an economic term used in accounting, trading transactions to reflect the market value of a company after deducting the book value of assets and liabilities.</a:t>
            </a:r>
            <a:endParaRPr lang="ru-RU" sz="2000" dirty="0">
              <a:latin typeface="+mn-lt"/>
            </a:endParaRPr>
          </a:p>
        </p:txBody>
      </p:sp>
    </p:spTree>
    <p:extLst>
      <p:ext uri="{BB962C8B-B14F-4D97-AF65-F5344CB8AC3E}">
        <p14:creationId xmlns:p14="http://schemas.microsoft.com/office/powerpoint/2010/main" val="3666630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osp.ru/FileStorage/ARTICLE/Direktor_informacionnoj_sluzhby/2011-11/11_11/13113976/Direktor_informacionnoj_sluzhby_21_Diagr_%284182%29.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043608" y="1412776"/>
            <a:ext cx="6624736" cy="3941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0123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1505" y="260648"/>
            <a:ext cx="3063305"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694834"/>
            <a:ext cx="7857002" cy="4254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480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9499" y="332656"/>
            <a:ext cx="3789111" cy="1008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930" y="1700808"/>
            <a:ext cx="7757980" cy="4147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92813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000958"/>
            <a:ext cx="7620000" cy="1203906"/>
          </a:xfrm>
        </p:spPr>
        <p:txBody>
          <a:bodyPr>
            <a:normAutofit fontScale="77500" lnSpcReduction="20000"/>
          </a:bodyPr>
          <a:lstStyle/>
          <a:p>
            <a:r>
              <a:rPr lang="en-US" sz="3000" dirty="0"/>
              <a:t>The German energy concern, one of the largest electricity producers and owners of the country's electric grids.</a:t>
            </a:r>
          </a:p>
          <a:p>
            <a:pPr marL="114300" indent="0">
              <a:buNone/>
            </a:pPr>
            <a:r>
              <a:rPr lang="en-US" dirty="0"/>
              <a:t/>
            </a:r>
            <a:br>
              <a:rPr lang="en-US" dirty="0"/>
            </a:br>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188640"/>
            <a:ext cx="3265736" cy="812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204864"/>
            <a:ext cx="7730232" cy="40290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1044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340768"/>
            <a:ext cx="7620000" cy="1440160"/>
          </a:xfrm>
        </p:spPr>
        <p:txBody>
          <a:bodyPr>
            <a:normAutofit fontScale="25000" lnSpcReduction="20000"/>
          </a:bodyPr>
          <a:lstStyle/>
          <a:p>
            <a:r>
              <a:rPr lang="en-US" sz="9600" dirty="0"/>
              <a:t>Machine building division of the State Corporation "</a:t>
            </a:r>
            <a:r>
              <a:rPr lang="en-US" sz="9600" dirty="0" err="1"/>
              <a:t>Rosatom</a:t>
            </a:r>
            <a:r>
              <a:rPr lang="en-US" sz="9600" dirty="0"/>
              <a:t>". It unites more than 50 Russian and foreign companies, including manufacturing enterprises, engineering centers and research organizations.</a:t>
            </a:r>
          </a:p>
          <a:p>
            <a:r>
              <a:rPr lang="en-US" dirty="0"/>
              <a:t/>
            </a:r>
            <a:br>
              <a:rPr lang="en-US" dirty="0"/>
            </a:br>
            <a:endParaRPr lang="ru-RU" dirty="0"/>
          </a:p>
        </p:txBody>
      </p:sp>
      <p:pic>
        <p:nvPicPr>
          <p:cNvPr id="4098" name="Picture 2" descr="http://vestnik-aem.ru/upload/iblock/2ea/2eac203a79ee7274be338aeb754d407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91880" y="188640"/>
            <a:ext cx="4697084" cy="972903"/>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2846513"/>
            <a:ext cx="7272807" cy="37508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7820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412776"/>
            <a:ext cx="7620000" cy="4988024"/>
          </a:xfrm>
        </p:spPr>
        <p:txBody>
          <a:bodyPr>
            <a:normAutofit/>
          </a:bodyPr>
          <a:lstStyle/>
          <a:p>
            <a:pPr marL="114300" indent="0" algn="just">
              <a:buNone/>
            </a:pPr>
            <a:r>
              <a:rPr lang="en-US" b="1" dirty="0"/>
              <a:t>United engineering </a:t>
            </a:r>
            <a:r>
              <a:rPr lang="en-US" dirty="0" err="1" smtClean="0"/>
              <a:t>inductry</a:t>
            </a:r>
            <a:r>
              <a:rPr lang="en-US" dirty="0" smtClean="0"/>
              <a:t> </a:t>
            </a:r>
            <a:r>
              <a:rPr lang="en-US" dirty="0"/>
              <a:t>(</a:t>
            </a:r>
            <a:r>
              <a:rPr lang="en-US" dirty="0" err="1"/>
              <a:t>Uralmash-Izhora</a:t>
            </a:r>
            <a:r>
              <a:rPr lang="en-US" dirty="0"/>
              <a:t> Group) are a </a:t>
            </a:r>
            <a:r>
              <a:rPr lang="en-US" dirty="0" smtClean="0"/>
              <a:t>company of </a:t>
            </a:r>
            <a:r>
              <a:rPr lang="en-US" dirty="0"/>
              <a:t>Russia. </a:t>
            </a:r>
            <a:br>
              <a:rPr lang="en-US" dirty="0"/>
            </a:br>
            <a:r>
              <a:rPr lang="en-US" dirty="0"/>
              <a:t>It specializes in engineering, production, sales and service of equipment and machines for nuclear, oil and gas, mining, and the production of metallurgical blanks from special steel grades.</a:t>
            </a:r>
            <a:endParaRPr lang="ru-RU" dirty="0"/>
          </a:p>
          <a:p>
            <a:pPr marL="114300" indent="0">
              <a:buNone/>
            </a:pPr>
            <a:r>
              <a:rPr lang="en-US" dirty="0"/>
              <a:t>Key business lines of OMZ:</a:t>
            </a:r>
            <a:endParaRPr lang="ru-RU" dirty="0" smtClean="0"/>
          </a:p>
          <a:p>
            <a:pPr marL="446088" indent="-331788">
              <a:buClrTx/>
              <a:buFont typeface="Wingdings" panose="05000000000000000000" pitchFamily="2" charset="2"/>
              <a:buChar char="ü"/>
            </a:pPr>
            <a:r>
              <a:rPr lang="en-US" dirty="0"/>
              <a:t>Equipment for nuclear power engineering</a:t>
            </a:r>
            <a:endParaRPr lang="ru-RU" dirty="0"/>
          </a:p>
          <a:p>
            <a:pPr marL="446088" indent="-331788">
              <a:buClrTx/>
              <a:buFont typeface="Wingdings" panose="05000000000000000000" pitchFamily="2" charset="2"/>
              <a:buChar char="ü"/>
            </a:pPr>
            <a:r>
              <a:rPr lang="en-US" dirty="0" smtClean="0"/>
              <a:t>Engineering </a:t>
            </a:r>
            <a:r>
              <a:rPr lang="en-US" dirty="0"/>
              <a:t>and equipment for the petrochemical complex</a:t>
            </a:r>
            <a:endParaRPr lang="ru-RU" dirty="0"/>
          </a:p>
          <a:p>
            <a:pPr marL="446088" indent="-331788">
              <a:buClrTx/>
              <a:buFont typeface="Wingdings" panose="05000000000000000000" pitchFamily="2" charset="2"/>
              <a:buChar char="ü"/>
            </a:pPr>
            <a:r>
              <a:rPr lang="ru-RU" dirty="0" smtClean="0"/>
              <a:t> </a:t>
            </a:r>
            <a:r>
              <a:rPr lang="en-US" dirty="0" smtClean="0"/>
              <a:t>Special </a:t>
            </a:r>
            <a:r>
              <a:rPr lang="en-US" dirty="0"/>
              <a:t>steel products</a:t>
            </a:r>
            <a:endParaRPr lang="ru-RU" dirty="0"/>
          </a:p>
          <a:p>
            <a:pPr marL="446088" indent="-331788">
              <a:buClrTx/>
              <a:buFont typeface="Wingdings" panose="05000000000000000000" pitchFamily="2" charset="2"/>
              <a:buChar char="ü"/>
            </a:pPr>
            <a:r>
              <a:rPr lang="en-US" dirty="0"/>
              <a:t>Mining equipment</a:t>
            </a:r>
            <a:endParaRPr lang="ru-RU" dirty="0"/>
          </a:p>
          <a:p>
            <a:pPr marL="446088" indent="-331788">
              <a:buClrTx/>
              <a:buFont typeface="Wingdings" panose="05000000000000000000" pitchFamily="2" charset="2"/>
              <a:buChar char="ü"/>
            </a:pPr>
            <a:r>
              <a:rPr lang="en-US" dirty="0"/>
              <a:t>General mechanical engineering</a:t>
            </a:r>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6070" y="188640"/>
            <a:ext cx="2912840" cy="864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5323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484784"/>
            <a:ext cx="7549022" cy="40348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6070" y="188640"/>
            <a:ext cx="2912840" cy="864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20121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620000" cy="5098578"/>
          </a:xfrm>
        </p:spPr>
        <p:txBody>
          <a:bodyPr/>
          <a:lstStyle/>
          <a:p>
            <a:pPr algn="ctr"/>
            <a:r>
              <a:rPr lang="en-US" dirty="0"/>
              <a:t>Innovations in project documentation</a:t>
            </a:r>
            <a:endParaRPr lang="ru-RU" dirty="0"/>
          </a:p>
        </p:txBody>
      </p:sp>
    </p:spTree>
    <p:extLst>
      <p:ext uri="{BB962C8B-B14F-4D97-AF65-F5344CB8AC3E}">
        <p14:creationId xmlns:p14="http://schemas.microsoft.com/office/powerpoint/2010/main" val="3405025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extLst>
              <p:ext uri="{D42A27DB-BD31-4B8C-83A1-F6EECF244321}">
                <p14:modId xmlns:p14="http://schemas.microsoft.com/office/powerpoint/2010/main" val="2938638786"/>
              </p:ext>
            </p:extLst>
          </p:nvPr>
        </p:nvGraphicFramePr>
        <p:xfrm>
          <a:off x="457200" y="764704"/>
          <a:ext cx="7620000" cy="56360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74701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620000" cy="1354162"/>
          </a:xfrm>
        </p:spPr>
        <p:txBody>
          <a:bodyPr/>
          <a:lstStyle/>
          <a:p>
            <a:r>
              <a:rPr lang="en-US" sz="4000" dirty="0"/>
              <a:t/>
            </a:r>
            <a:br>
              <a:rPr lang="en-US" sz="4000" dirty="0"/>
            </a:br>
            <a:r>
              <a:rPr lang="en-US" sz="2800" dirty="0"/>
              <a:t>INNOVATIVE DOCUMENTATION ON THE EXAMPLE OF JSC “Russian Railways</a:t>
            </a:r>
            <a:r>
              <a:rPr lang="en-US" sz="4000" dirty="0"/>
              <a:t>”</a:t>
            </a:r>
            <a:endParaRPr lang="ru-RU" sz="3800" dirty="0">
              <a:latin typeface="+mn-lt"/>
            </a:endParaRPr>
          </a:p>
        </p:txBody>
      </p:sp>
      <p:sp>
        <p:nvSpPr>
          <p:cNvPr id="3" name="Объект 2"/>
          <p:cNvSpPr>
            <a:spLocks noGrp="1"/>
          </p:cNvSpPr>
          <p:nvPr>
            <p:ph idx="1"/>
          </p:nvPr>
        </p:nvSpPr>
        <p:spPr/>
        <p:txBody>
          <a:bodyPr>
            <a:normAutofit lnSpcReduction="10000"/>
          </a:bodyPr>
          <a:lstStyle/>
          <a:p>
            <a:pPr marL="114300" indent="0">
              <a:buNone/>
            </a:pPr>
            <a:r>
              <a:rPr lang="ru-RU" b="1" dirty="0"/>
              <a:t>1. </a:t>
            </a:r>
            <a:r>
              <a:rPr lang="en-US" b="1" dirty="0"/>
              <a:t>Standards of organization</a:t>
            </a:r>
            <a:endParaRPr lang="ru-RU" b="1" dirty="0"/>
          </a:p>
          <a:p>
            <a:pPr marL="114300" indent="0" algn="just">
              <a:buNone/>
            </a:pPr>
            <a:r>
              <a:rPr lang="ru-RU" dirty="0"/>
              <a:t>1.1. </a:t>
            </a:r>
            <a:r>
              <a:rPr lang="en-US" dirty="0" smtClean="0"/>
              <a:t>Railways </a:t>
            </a:r>
            <a:r>
              <a:rPr lang="en-US" dirty="0"/>
              <a:t>1.08.007-2009 "Innovative activity. Management of the implementation of scientific and technical work</a:t>
            </a:r>
            <a:r>
              <a:rPr lang="en-US" dirty="0" smtClean="0"/>
              <a:t>";</a:t>
            </a:r>
          </a:p>
          <a:p>
            <a:pPr marL="114300" indent="0" algn="just">
              <a:buNone/>
            </a:pPr>
            <a:r>
              <a:rPr lang="ru-RU" dirty="0" smtClean="0"/>
              <a:t>1.2.</a:t>
            </a:r>
            <a:r>
              <a:rPr lang="en-US" dirty="0" smtClean="0"/>
              <a:t>Railways </a:t>
            </a:r>
            <a:r>
              <a:rPr lang="en-US" dirty="0"/>
              <a:t>1.08.005-2008 "Innovative activities. The procedure for evaluating the effectiveness </a:t>
            </a:r>
            <a:r>
              <a:rPr lang="en-US" dirty="0" smtClean="0"/>
              <a:t>of</a:t>
            </a:r>
          </a:p>
          <a:p>
            <a:pPr marL="114300" indent="0" algn="just">
              <a:buNone/>
            </a:pPr>
            <a:r>
              <a:rPr lang="ru-RU" dirty="0" smtClean="0"/>
              <a:t>1.3.</a:t>
            </a:r>
            <a:r>
              <a:rPr lang="en-US" dirty="0" smtClean="0"/>
              <a:t> </a:t>
            </a:r>
            <a:r>
              <a:rPr lang="en-US" dirty="0" smtClean="0"/>
              <a:t>Railways </a:t>
            </a:r>
            <a:r>
              <a:rPr lang="en-US" dirty="0"/>
              <a:t>1.08.003-2008 "Innovation. Stages of the life cycle and certification of an innovative project</a:t>
            </a:r>
            <a:r>
              <a:rPr lang="en-US" dirty="0" smtClean="0"/>
              <a:t>";</a:t>
            </a:r>
          </a:p>
          <a:p>
            <a:pPr marL="114300" indent="0" algn="just">
              <a:buNone/>
            </a:pPr>
            <a:r>
              <a:rPr lang="ru-RU" dirty="0" smtClean="0"/>
              <a:t>1.4</a:t>
            </a:r>
            <a:r>
              <a:rPr lang="ru-RU" dirty="0"/>
              <a:t>. </a:t>
            </a:r>
            <a:r>
              <a:rPr lang="en-US" dirty="0" smtClean="0"/>
              <a:t>Railways </a:t>
            </a:r>
            <a:r>
              <a:rPr lang="en-US" dirty="0"/>
              <a:t>1.08.004-2008 "Innovative activity. Procedure for recording results</a:t>
            </a:r>
            <a:r>
              <a:rPr lang="en-US" dirty="0" smtClean="0"/>
              <a:t>";</a:t>
            </a:r>
          </a:p>
          <a:p>
            <a:pPr marL="114300" indent="0" algn="just">
              <a:buNone/>
            </a:pPr>
            <a:r>
              <a:rPr lang="ru-RU" dirty="0" smtClean="0"/>
              <a:t>1.5</a:t>
            </a:r>
            <a:r>
              <a:rPr lang="ru-RU" dirty="0"/>
              <a:t>. </a:t>
            </a:r>
            <a:r>
              <a:rPr lang="en-US" dirty="0" smtClean="0"/>
              <a:t> </a:t>
            </a:r>
            <a:r>
              <a:rPr lang="en-US" dirty="0"/>
              <a:t>Railways 1.08.006-2009 "Innovative activities. Organization of technical audit of R &amp; D results</a:t>
            </a:r>
            <a:r>
              <a:rPr lang="en-US" dirty="0" smtClean="0"/>
              <a:t>";</a:t>
            </a:r>
          </a:p>
          <a:p>
            <a:pPr marL="114300" indent="0" algn="just">
              <a:buNone/>
            </a:pPr>
            <a:r>
              <a:rPr lang="ru-RU" dirty="0" smtClean="0"/>
              <a:t>1.6</a:t>
            </a:r>
            <a:r>
              <a:rPr lang="ru-RU" dirty="0"/>
              <a:t>. </a:t>
            </a:r>
            <a:r>
              <a:rPr lang="en-US" dirty="0" smtClean="0"/>
              <a:t> </a:t>
            </a:r>
            <a:r>
              <a:rPr lang="en-US" dirty="0"/>
              <a:t>Railways 1.08.008-2009 "Innovative activity. Evaluation of the effectiveness of subsidiaries and affiliates of the scientific and technical complex".</a:t>
            </a:r>
            <a:endParaRPr lang="ru-RU" dirty="0"/>
          </a:p>
        </p:txBody>
      </p:sp>
    </p:spTree>
    <p:extLst>
      <p:ext uri="{BB962C8B-B14F-4D97-AF65-F5344CB8AC3E}">
        <p14:creationId xmlns:p14="http://schemas.microsoft.com/office/powerpoint/2010/main" val="19753978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7620000" cy="5924128"/>
          </a:xfrm>
        </p:spPr>
        <p:txBody>
          <a:bodyPr>
            <a:noAutofit/>
          </a:bodyPr>
          <a:lstStyle/>
          <a:p>
            <a:pPr marL="114300" indent="0">
              <a:buNone/>
            </a:pPr>
            <a:r>
              <a:rPr lang="ru-RU" sz="2000" b="1" dirty="0"/>
              <a:t>2</a:t>
            </a:r>
            <a:r>
              <a:rPr lang="ru-RU" sz="2000" b="1" dirty="0" smtClean="0"/>
              <a:t>.</a:t>
            </a:r>
            <a:r>
              <a:rPr lang="en-US" sz="2000" dirty="0"/>
              <a:t> </a:t>
            </a:r>
            <a:r>
              <a:rPr lang="en-US" sz="2000" b="1" dirty="0"/>
              <a:t>Basic </a:t>
            </a:r>
            <a:r>
              <a:rPr lang="en-US" sz="2000" b="1" dirty="0" smtClean="0"/>
              <a:t>documents</a:t>
            </a:r>
          </a:p>
          <a:p>
            <a:pPr marL="114300" indent="0">
              <a:buNone/>
            </a:pPr>
            <a:r>
              <a:rPr lang="ru-RU" sz="2000" b="1" dirty="0" smtClean="0"/>
              <a:t> </a:t>
            </a:r>
            <a:r>
              <a:rPr lang="ru-RU" sz="2000" dirty="0" smtClean="0"/>
              <a:t>2.1</a:t>
            </a:r>
            <a:r>
              <a:rPr lang="en-US" sz="2000" dirty="0" smtClean="0"/>
              <a:t>.</a:t>
            </a:r>
            <a:r>
              <a:rPr lang="en-US" sz="2000" dirty="0" smtClean="0"/>
              <a:t>Strategy </a:t>
            </a:r>
            <a:r>
              <a:rPr lang="en-US" sz="2000" dirty="0"/>
              <a:t>for the development of railway transport in the Russian Federation until </a:t>
            </a:r>
            <a:r>
              <a:rPr lang="en-US" sz="2000" dirty="0" smtClean="0"/>
              <a:t>2030</a:t>
            </a:r>
          </a:p>
          <a:p>
            <a:pPr marL="114300" indent="0">
              <a:buNone/>
            </a:pPr>
            <a:r>
              <a:rPr lang="ru-RU" sz="2000" dirty="0" smtClean="0"/>
              <a:t>2.2.</a:t>
            </a:r>
            <a:r>
              <a:rPr lang="en-US" sz="2000" dirty="0"/>
              <a:t> Strategic directions of scientific and technological development of Russian Railways for the period </a:t>
            </a:r>
            <a:r>
              <a:rPr lang="en-US" sz="2000" dirty="0" smtClean="0"/>
              <a:t>till  2015</a:t>
            </a:r>
          </a:p>
          <a:p>
            <a:pPr marL="114300" indent="0">
              <a:buNone/>
            </a:pPr>
            <a:r>
              <a:rPr lang="ru-RU" sz="2000" dirty="0" smtClean="0"/>
              <a:t> 2.3</a:t>
            </a:r>
            <a:r>
              <a:rPr lang="ru-RU" sz="2000" dirty="0"/>
              <a:t>. </a:t>
            </a:r>
            <a:r>
              <a:rPr lang="en-US" sz="2000" dirty="0" smtClean="0"/>
              <a:t>The </a:t>
            </a:r>
            <a:r>
              <a:rPr lang="en-US" sz="2000" dirty="0"/>
              <a:t>concept of a single technical policy of the Russian Railways </a:t>
            </a:r>
            <a:r>
              <a:rPr lang="en-US" sz="2000" dirty="0" smtClean="0"/>
              <a:t>holding</a:t>
            </a:r>
          </a:p>
          <a:p>
            <a:pPr marL="114300" indent="0">
              <a:buNone/>
            </a:pPr>
            <a:r>
              <a:rPr lang="ru-RU" sz="2000" dirty="0" smtClean="0"/>
              <a:t>2.4</a:t>
            </a:r>
            <a:r>
              <a:rPr lang="ru-RU" sz="2000" dirty="0"/>
              <a:t>. </a:t>
            </a:r>
            <a:r>
              <a:rPr lang="en-US" sz="2000" dirty="0" smtClean="0"/>
              <a:t>The </a:t>
            </a:r>
            <a:r>
              <a:rPr lang="en-US" sz="2000" dirty="0"/>
              <a:t>energy strategy of JSC "Russian Railways" for the period until 2010 and for the future until </a:t>
            </a:r>
            <a:r>
              <a:rPr lang="en-US" sz="2000" dirty="0" smtClean="0"/>
              <a:t>2030</a:t>
            </a:r>
          </a:p>
          <a:p>
            <a:pPr marL="114300" indent="0">
              <a:buNone/>
            </a:pPr>
            <a:r>
              <a:rPr lang="ru-RU" sz="2000" dirty="0" smtClean="0"/>
              <a:t>2.5.</a:t>
            </a:r>
            <a:r>
              <a:rPr lang="en-US" sz="2000" dirty="0"/>
              <a:t> The environmental strategy of Russian Railways for the period until 2015 and for the future until 2030</a:t>
            </a:r>
            <a:r>
              <a:rPr lang="en-US" sz="2000" dirty="0" smtClean="0"/>
              <a:t>.</a:t>
            </a:r>
          </a:p>
          <a:p>
            <a:pPr marL="114300" indent="0">
              <a:buNone/>
            </a:pPr>
            <a:r>
              <a:rPr lang="ru-RU" sz="2000" dirty="0" smtClean="0"/>
              <a:t> </a:t>
            </a:r>
            <a:r>
              <a:rPr lang="ru-RU" sz="2000" b="1" dirty="0" smtClean="0"/>
              <a:t>3</a:t>
            </a:r>
            <a:r>
              <a:rPr lang="ru-RU" sz="2000" b="1" dirty="0"/>
              <a:t>. </a:t>
            </a:r>
            <a:r>
              <a:rPr lang="en-US" sz="2000" b="1" dirty="0" smtClean="0"/>
              <a:t>Additionally</a:t>
            </a:r>
          </a:p>
          <a:p>
            <a:pPr marL="114300" indent="0">
              <a:buNone/>
            </a:pPr>
            <a:r>
              <a:rPr lang="ru-RU" sz="2000" dirty="0" smtClean="0"/>
              <a:t>3.1.</a:t>
            </a:r>
            <a:r>
              <a:rPr lang="en-US" sz="2000" dirty="0"/>
              <a:t> </a:t>
            </a:r>
            <a:r>
              <a:rPr lang="en-US" sz="2000" dirty="0" smtClean="0"/>
              <a:t>Approved </a:t>
            </a:r>
            <a:r>
              <a:rPr lang="en-US" sz="2000" dirty="0"/>
              <a:t>requirements for innovative projects in the field of railway transport (order of JSC "Russian Railways" of 12/30/2009 No. 2752r).</a:t>
            </a:r>
            <a:r>
              <a:rPr lang="ru-RU" sz="2000" dirty="0" smtClean="0"/>
              <a:t> </a:t>
            </a:r>
            <a:endParaRPr lang="en-US" sz="2000" dirty="0" smtClean="0"/>
          </a:p>
          <a:p>
            <a:pPr marL="114300" indent="0">
              <a:buNone/>
            </a:pPr>
            <a:r>
              <a:rPr lang="ru-RU" sz="2000" dirty="0" smtClean="0"/>
              <a:t>3.2</a:t>
            </a:r>
            <a:r>
              <a:rPr lang="ru-RU" sz="2000" dirty="0"/>
              <a:t>. </a:t>
            </a:r>
            <a:r>
              <a:rPr lang="en-US" sz="2000" dirty="0" smtClean="0"/>
              <a:t>A </a:t>
            </a:r>
            <a:r>
              <a:rPr lang="en-US" sz="2000" dirty="0"/>
              <a:t>set of requirements for a corporate integrated quality management system of JSC Russian Railways (order of JSC Russian Railways No. 1412p dated June 30, 2010) was approved.</a:t>
            </a:r>
            <a:endParaRPr lang="ru-RU" sz="2000" dirty="0"/>
          </a:p>
        </p:txBody>
      </p:sp>
    </p:spTree>
    <p:extLst>
      <p:ext uri="{BB962C8B-B14F-4D97-AF65-F5344CB8AC3E}">
        <p14:creationId xmlns:p14="http://schemas.microsoft.com/office/powerpoint/2010/main" val="1878117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628800"/>
            <a:ext cx="7620000" cy="4800600"/>
          </a:xfrm>
        </p:spPr>
        <p:txBody>
          <a:bodyPr/>
          <a:lstStyle/>
          <a:p>
            <a:pPr marL="114300" indent="0" algn="just">
              <a:buNone/>
            </a:pPr>
            <a:r>
              <a:rPr lang="ru-RU" sz="2600" b="1" dirty="0"/>
              <a:t>4. </a:t>
            </a:r>
            <a:r>
              <a:rPr lang="en-US" sz="2800" b="1" dirty="0"/>
              <a:t>Brief results</a:t>
            </a:r>
            <a:r>
              <a:rPr lang="en-US" sz="2800" b="1" dirty="0" smtClean="0"/>
              <a:t>:</a:t>
            </a:r>
          </a:p>
          <a:p>
            <a:pPr marL="114300" indent="0" algn="just">
              <a:buNone/>
            </a:pPr>
            <a:r>
              <a:rPr lang="ru-RU" sz="2600" dirty="0" smtClean="0"/>
              <a:t>4.1. </a:t>
            </a:r>
            <a:r>
              <a:rPr lang="en-US" sz="2800" dirty="0"/>
              <a:t>The number of patents for created development has tripled in 2009 (2008 - 134 pcs., 2009 - 400 pcs</a:t>
            </a:r>
            <a:r>
              <a:rPr lang="en-US" sz="2800" dirty="0" smtClean="0"/>
              <a:t>.).</a:t>
            </a:r>
          </a:p>
          <a:p>
            <a:pPr marL="114300" indent="0" algn="just">
              <a:buNone/>
            </a:pPr>
            <a:r>
              <a:rPr lang="ru-RU" sz="2600" dirty="0" smtClean="0"/>
              <a:t>4.2</a:t>
            </a:r>
            <a:r>
              <a:rPr lang="ru-RU" sz="2600" dirty="0"/>
              <a:t>. </a:t>
            </a:r>
            <a:r>
              <a:rPr lang="en-US" b="1" dirty="0" smtClean="0"/>
              <a:t>The </a:t>
            </a:r>
            <a:r>
              <a:rPr lang="en-US" b="1" dirty="0"/>
              <a:t>result of working with objects of intellectual property in JSC "Russian Railways" was the increase in intangible assets in 2009 more than tripled. Put on the balance of the results of completed R &amp; D in the amount of more than 1.8 </a:t>
            </a:r>
            <a:r>
              <a:rPr lang="en-US" b="1" dirty="0" smtClean="0"/>
              <a:t>milliard </a:t>
            </a:r>
            <a:r>
              <a:rPr lang="en-US" b="1" dirty="0"/>
              <a:t>rubles.</a:t>
            </a:r>
            <a:endParaRPr lang="ru-RU" b="1" dirty="0"/>
          </a:p>
        </p:txBody>
      </p:sp>
      <p:sp>
        <p:nvSpPr>
          <p:cNvPr id="5" name="Заголовок 1"/>
          <p:cNvSpPr>
            <a:spLocks noGrp="1"/>
          </p:cNvSpPr>
          <p:nvPr>
            <p:ph type="title"/>
          </p:nvPr>
        </p:nvSpPr>
        <p:spPr>
          <a:xfrm>
            <a:off x="457200" y="274638"/>
            <a:ext cx="7620000" cy="1354162"/>
          </a:xfrm>
        </p:spPr>
        <p:txBody>
          <a:bodyPr/>
          <a:lstStyle/>
          <a:p>
            <a:r>
              <a:rPr lang="en-US" sz="4000" dirty="0"/>
              <a:t/>
            </a:r>
            <a:br>
              <a:rPr lang="en-US" sz="4000" dirty="0"/>
            </a:br>
            <a:r>
              <a:rPr lang="en-US" sz="3200" dirty="0"/>
              <a:t>INNOVATIVE DOCUMENTATION ON THE EXAMPLE OF JSC “Russian Railways”</a:t>
            </a:r>
            <a:endParaRPr lang="ru-RU" sz="3200" dirty="0">
              <a:latin typeface="+mn-lt"/>
            </a:endParaRPr>
          </a:p>
        </p:txBody>
      </p:sp>
    </p:spTree>
    <p:extLst>
      <p:ext uri="{BB962C8B-B14F-4D97-AF65-F5344CB8AC3E}">
        <p14:creationId xmlns:p14="http://schemas.microsoft.com/office/powerpoint/2010/main" val="24026172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620000" cy="1282154"/>
          </a:xfrm>
        </p:spPr>
        <p:txBody>
          <a:bodyPr/>
          <a:lstStyle/>
          <a:p>
            <a:pPr algn="r"/>
            <a:r>
              <a:rPr lang="en-US" sz="2400" dirty="0"/>
              <a:t>STANDARD STO RZD 08.007-2011 "INNOVATIVE ACTIVITY IN OAO RZD. MANAGEMENT OF REALIZATION OF SCIENTIFIC AND TECHNICAL WORKS"</a:t>
            </a:r>
            <a:endParaRPr lang="ru-RU" sz="2400" i="1" dirty="0">
              <a:latin typeface="+mn-lt"/>
            </a:endParaRPr>
          </a:p>
        </p:txBody>
      </p:sp>
      <p:sp>
        <p:nvSpPr>
          <p:cNvPr id="3" name="Объект 2"/>
          <p:cNvSpPr>
            <a:spLocks noGrp="1"/>
          </p:cNvSpPr>
          <p:nvPr>
            <p:ph idx="1"/>
          </p:nvPr>
        </p:nvSpPr>
        <p:spPr>
          <a:xfrm>
            <a:off x="457200" y="1772816"/>
            <a:ext cx="7620000" cy="4627984"/>
          </a:xfrm>
        </p:spPr>
        <p:txBody>
          <a:bodyPr/>
          <a:lstStyle/>
          <a:p>
            <a:pPr marL="114300" indent="0">
              <a:buNone/>
            </a:pPr>
            <a:r>
              <a:rPr lang="en-US" sz="2000" b="1" dirty="0"/>
              <a:t>THE MANAGEMENT OF THE IMPLEMENTATION OF SCIENTIFIC AND TECHNICAL WORKS IS PRODUCED AT ALL STAGES OF THEIR LIFE CYCLE</a:t>
            </a:r>
            <a:endParaRPr lang="ru-RU" sz="2100" b="1" dirty="0"/>
          </a:p>
          <a:p>
            <a:pPr marL="536575" indent="-422275" algn="just">
              <a:buClrTx/>
              <a:buFont typeface="Wingdings" panose="05000000000000000000" pitchFamily="2" charset="2"/>
              <a:buChar char="ü"/>
            </a:pPr>
            <a:r>
              <a:rPr lang="en-US" dirty="0" smtClean="0"/>
              <a:t>at </a:t>
            </a:r>
            <a:r>
              <a:rPr lang="en-US" dirty="0"/>
              <a:t>the stage of preparation of proposals on the need to perform R &amp; </a:t>
            </a:r>
            <a:r>
              <a:rPr lang="en-US" dirty="0" smtClean="0"/>
              <a:t>D</a:t>
            </a:r>
          </a:p>
          <a:p>
            <a:pPr marL="536575" indent="-422275" algn="just">
              <a:buClrTx/>
              <a:buFont typeface="Wingdings" panose="05000000000000000000" pitchFamily="2" charset="2"/>
              <a:buChar char="ü"/>
            </a:pPr>
            <a:r>
              <a:rPr lang="en-US" dirty="0" smtClean="0"/>
              <a:t>at </a:t>
            </a:r>
            <a:r>
              <a:rPr lang="en-US" dirty="0"/>
              <a:t>the stage of research, development and technological </a:t>
            </a:r>
            <a:r>
              <a:rPr lang="en-US" dirty="0" smtClean="0"/>
              <a:t>works</a:t>
            </a:r>
          </a:p>
          <a:p>
            <a:pPr marL="536575" indent="-422275" algn="just">
              <a:buClrTx/>
              <a:buFont typeface="Wingdings" panose="05000000000000000000" pitchFamily="2" charset="2"/>
              <a:buChar char="ü"/>
            </a:pPr>
            <a:r>
              <a:rPr lang="en-US" dirty="0"/>
              <a:t>at the stage of drawing up an application for the inclusion of work in the NTR plan of JSC “Russian Railways</a:t>
            </a:r>
            <a:r>
              <a:rPr lang="en-US" dirty="0" smtClean="0"/>
              <a:t>”</a:t>
            </a:r>
          </a:p>
          <a:p>
            <a:pPr marL="536575" indent="-422275" algn="just">
              <a:buClrTx/>
              <a:buFont typeface="Wingdings" panose="05000000000000000000" pitchFamily="2" charset="2"/>
              <a:buChar char="ü"/>
            </a:pPr>
            <a:r>
              <a:rPr lang="en-US" dirty="0" smtClean="0"/>
              <a:t>at </a:t>
            </a:r>
            <a:r>
              <a:rPr lang="en-US" dirty="0"/>
              <a:t>the stage of implementation and use of work results</a:t>
            </a:r>
            <a:endParaRPr lang="ru-RU" dirty="0"/>
          </a:p>
        </p:txBody>
      </p:sp>
    </p:spTree>
    <p:extLst>
      <p:ext uri="{BB962C8B-B14F-4D97-AF65-F5344CB8AC3E}">
        <p14:creationId xmlns:p14="http://schemas.microsoft.com/office/powerpoint/2010/main" val="2933068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r"/>
            <a:r>
              <a:rPr lang="en-US" sz="2400" dirty="0" smtClean="0"/>
              <a:t>Railways </a:t>
            </a:r>
            <a:r>
              <a:rPr lang="en-US" sz="2400" dirty="0"/>
              <a:t>1.08.003-2008. INNOVATIVE ACTIVITY. STAGES OF THE LIFE CYCLE AND PASSPORTIZATION OF THE INNOVATION PROJECT</a:t>
            </a:r>
            <a:endParaRPr lang="ru-RU" sz="2400" i="1" dirty="0">
              <a:latin typeface="+mn-lt"/>
            </a:endParaRPr>
          </a:p>
        </p:txBody>
      </p:sp>
      <p:sp>
        <p:nvSpPr>
          <p:cNvPr id="3" name="Объект 2"/>
          <p:cNvSpPr>
            <a:spLocks noGrp="1"/>
          </p:cNvSpPr>
          <p:nvPr>
            <p:ph idx="1"/>
          </p:nvPr>
        </p:nvSpPr>
        <p:spPr>
          <a:xfrm>
            <a:off x="539552" y="3140968"/>
            <a:ext cx="7620000" cy="1008112"/>
          </a:xfrm>
        </p:spPr>
        <p:txBody>
          <a:bodyPr>
            <a:normAutofit fontScale="92500"/>
          </a:bodyPr>
          <a:lstStyle/>
          <a:p>
            <a:pPr algn="ctr"/>
            <a:r>
              <a:rPr lang="en-US" sz="2800" dirty="0"/>
              <a:t/>
            </a:r>
            <a:br>
              <a:rPr lang="en-US" sz="2800" dirty="0"/>
            </a:br>
            <a:r>
              <a:rPr lang="en-US" sz="3600" b="1" dirty="0"/>
              <a:t>PASSPORT OF THE INNOVATIVE OBJECT</a:t>
            </a:r>
            <a:endParaRPr lang="ru-RU" sz="3600" b="1" dirty="0"/>
          </a:p>
        </p:txBody>
      </p:sp>
    </p:spTree>
    <p:extLst>
      <p:ext uri="{BB962C8B-B14F-4D97-AF65-F5344CB8AC3E}">
        <p14:creationId xmlns:p14="http://schemas.microsoft.com/office/powerpoint/2010/main" val="9602937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7620000" cy="5996136"/>
          </a:xfrm>
        </p:spPr>
        <p:txBody>
          <a:bodyPr>
            <a:normAutofit lnSpcReduction="10000"/>
          </a:bodyPr>
          <a:lstStyle/>
          <a:p>
            <a:pPr marL="114300" indent="0">
              <a:lnSpc>
                <a:spcPct val="110000"/>
              </a:lnSpc>
              <a:spcBef>
                <a:spcPts val="0"/>
              </a:spcBef>
              <a:buNone/>
            </a:pPr>
            <a:r>
              <a:rPr lang="en-US" b="1" dirty="0"/>
              <a:t>SECTION 1. INFORMATION ABOUT THE INITIATION OF INCLUSION IN THE WORK PLAN OF THE NTR</a:t>
            </a:r>
            <a:endParaRPr lang="ru-RU" b="1" dirty="0"/>
          </a:p>
          <a:p>
            <a:pPr marL="571500" indent="-457200" algn="just">
              <a:lnSpc>
                <a:spcPct val="110000"/>
              </a:lnSpc>
              <a:spcBef>
                <a:spcPts val="0"/>
              </a:spcBef>
              <a:buClrTx/>
              <a:buFont typeface="+mj-lt"/>
              <a:buAutoNum type="arabicPeriod"/>
            </a:pPr>
            <a:r>
              <a:rPr lang="en-US" dirty="0" smtClean="0"/>
              <a:t>date </a:t>
            </a:r>
            <a:r>
              <a:rPr lang="en-US" dirty="0"/>
              <a:t>of the application</a:t>
            </a:r>
            <a:r>
              <a:rPr lang="en-US" dirty="0" smtClean="0"/>
              <a:t>;</a:t>
            </a:r>
          </a:p>
          <a:p>
            <a:pPr marL="571500" indent="-457200" algn="just">
              <a:lnSpc>
                <a:spcPct val="110000"/>
              </a:lnSpc>
              <a:spcBef>
                <a:spcPts val="0"/>
              </a:spcBef>
              <a:buClrTx/>
              <a:buFont typeface="+mj-lt"/>
              <a:buAutoNum type="arabicPeriod"/>
            </a:pPr>
            <a:r>
              <a:rPr lang="en-US" dirty="0"/>
              <a:t>the intended performer;</a:t>
            </a:r>
            <a:endParaRPr lang="ru-RU" dirty="0"/>
          </a:p>
          <a:p>
            <a:pPr marL="571500" indent="-457200" algn="just">
              <a:lnSpc>
                <a:spcPct val="110000"/>
              </a:lnSpc>
              <a:spcBef>
                <a:spcPts val="0"/>
              </a:spcBef>
              <a:buClrTx/>
              <a:buFont typeface="+mj-lt"/>
              <a:buAutoNum type="arabicPeriod"/>
            </a:pPr>
            <a:r>
              <a:rPr lang="en-US" dirty="0" smtClean="0"/>
              <a:t>requested </a:t>
            </a:r>
            <a:r>
              <a:rPr lang="en-US" dirty="0"/>
              <a:t>funding amount (project price);</a:t>
            </a:r>
            <a:endParaRPr lang="ru-RU" dirty="0"/>
          </a:p>
          <a:p>
            <a:pPr marL="571500" indent="-457200" algn="just">
              <a:lnSpc>
                <a:spcPct val="110000"/>
              </a:lnSpc>
              <a:spcBef>
                <a:spcPts val="0"/>
              </a:spcBef>
              <a:buClrTx/>
              <a:buFont typeface="+mj-lt"/>
              <a:buAutoNum type="arabicPeriod"/>
            </a:pPr>
            <a:r>
              <a:rPr lang="en-US" dirty="0" smtClean="0"/>
              <a:t>deadlines </a:t>
            </a:r>
            <a:r>
              <a:rPr lang="en-US" dirty="0"/>
              <a:t>for the work (start, end);</a:t>
            </a:r>
            <a:endParaRPr lang="ru-RU" dirty="0" smtClean="0"/>
          </a:p>
          <a:p>
            <a:pPr marL="571500" indent="-457200" algn="just">
              <a:lnSpc>
                <a:spcPct val="110000"/>
              </a:lnSpc>
              <a:spcBef>
                <a:spcPts val="0"/>
              </a:spcBef>
              <a:buClrTx/>
              <a:buFont typeface="+mj-lt"/>
              <a:buAutoNum type="arabicPeriod"/>
            </a:pPr>
            <a:r>
              <a:rPr lang="en-US" dirty="0"/>
              <a:t>name of the work;</a:t>
            </a:r>
            <a:endParaRPr lang="ru-RU" dirty="0"/>
          </a:p>
          <a:p>
            <a:pPr marL="571500" indent="-457200" algn="just">
              <a:lnSpc>
                <a:spcPct val="110000"/>
              </a:lnSpc>
              <a:spcBef>
                <a:spcPts val="0"/>
              </a:spcBef>
              <a:buClrTx/>
              <a:buFont typeface="+mj-lt"/>
              <a:buAutoNum type="arabicPeriod"/>
            </a:pPr>
            <a:r>
              <a:rPr lang="en-US" dirty="0" smtClean="0"/>
              <a:t>aim </a:t>
            </a:r>
            <a:r>
              <a:rPr lang="en-US" dirty="0"/>
              <a:t>of the work;</a:t>
            </a:r>
            <a:endParaRPr lang="ru-RU" dirty="0" smtClean="0"/>
          </a:p>
          <a:p>
            <a:pPr marL="571500" indent="-457200" algn="just">
              <a:lnSpc>
                <a:spcPct val="110000"/>
              </a:lnSpc>
              <a:spcBef>
                <a:spcPts val="0"/>
              </a:spcBef>
              <a:buClrTx/>
              <a:buFont typeface="+mj-lt"/>
              <a:buAutoNum type="arabicPeriod"/>
            </a:pPr>
            <a:r>
              <a:rPr lang="en-US" dirty="0" smtClean="0"/>
              <a:t>a </a:t>
            </a:r>
            <a:r>
              <a:rPr lang="en-US" dirty="0"/>
              <a:t>summary of the substance of the proposal;</a:t>
            </a:r>
            <a:endParaRPr lang="ru-RU" dirty="0"/>
          </a:p>
          <a:p>
            <a:pPr marL="571500" indent="-457200" algn="just">
              <a:lnSpc>
                <a:spcPct val="110000"/>
              </a:lnSpc>
              <a:spcBef>
                <a:spcPts val="0"/>
              </a:spcBef>
              <a:buClrTx/>
              <a:buFont typeface="+mj-lt"/>
              <a:buAutoNum type="arabicPeriod"/>
            </a:pPr>
            <a:r>
              <a:rPr lang="en-US" dirty="0" smtClean="0"/>
              <a:t>list </a:t>
            </a:r>
            <a:r>
              <a:rPr lang="en-US" dirty="0"/>
              <a:t>of expected results;</a:t>
            </a:r>
            <a:endParaRPr lang="ru-RU" dirty="0"/>
          </a:p>
          <a:p>
            <a:pPr marL="571500" indent="-457200" algn="just">
              <a:lnSpc>
                <a:spcPct val="110000"/>
              </a:lnSpc>
              <a:spcBef>
                <a:spcPts val="0"/>
              </a:spcBef>
              <a:buClrTx/>
              <a:buFont typeface="+mj-lt"/>
              <a:buAutoNum type="arabicPeriod"/>
            </a:pPr>
            <a:r>
              <a:rPr lang="en-US" dirty="0" smtClean="0"/>
              <a:t>proposals </a:t>
            </a:r>
            <a:r>
              <a:rPr lang="en-US" dirty="0"/>
              <a:t>for the proposed implementation;</a:t>
            </a:r>
            <a:endParaRPr lang="ru-RU" dirty="0"/>
          </a:p>
          <a:p>
            <a:pPr marL="571500" indent="-457200" algn="just">
              <a:lnSpc>
                <a:spcPct val="110000"/>
              </a:lnSpc>
              <a:spcBef>
                <a:spcPts val="0"/>
              </a:spcBef>
              <a:buClrTx/>
              <a:buFont typeface="+mj-lt"/>
              <a:buAutoNum type="arabicPeriod"/>
            </a:pPr>
            <a:r>
              <a:rPr lang="en-US" dirty="0" smtClean="0"/>
              <a:t>a </a:t>
            </a:r>
            <a:r>
              <a:rPr lang="en-US" dirty="0"/>
              <a:t>list of all potentially protectable results (IP objects);</a:t>
            </a:r>
            <a:endParaRPr lang="ru-RU" dirty="0" smtClean="0"/>
          </a:p>
          <a:p>
            <a:pPr marL="571500" indent="-457200" algn="just">
              <a:lnSpc>
                <a:spcPct val="110000"/>
              </a:lnSpc>
              <a:spcBef>
                <a:spcPts val="0"/>
              </a:spcBef>
              <a:buClrTx/>
              <a:buFont typeface="+mj-lt"/>
              <a:buAutoNum type="arabicPeriod"/>
            </a:pPr>
            <a:r>
              <a:rPr lang="en-US" dirty="0" smtClean="0"/>
              <a:t>declared </a:t>
            </a:r>
            <a:r>
              <a:rPr lang="en-US" dirty="0"/>
              <a:t>indicators of technical and economic efficiency;</a:t>
            </a:r>
            <a:endParaRPr lang="ru-RU" dirty="0"/>
          </a:p>
          <a:p>
            <a:pPr marL="571500" indent="-457200" algn="just">
              <a:lnSpc>
                <a:spcPct val="110000"/>
              </a:lnSpc>
              <a:spcBef>
                <a:spcPts val="0"/>
              </a:spcBef>
              <a:buClrTx/>
              <a:buFont typeface="+mj-lt"/>
              <a:buAutoNum type="arabicPeriod"/>
            </a:pPr>
            <a:r>
              <a:rPr lang="en-US" dirty="0" smtClean="0"/>
              <a:t>information </a:t>
            </a:r>
            <a:r>
              <a:rPr lang="en-US" dirty="0"/>
              <a:t>on the results of consideration of the application</a:t>
            </a:r>
            <a:r>
              <a:rPr lang="en-US" dirty="0" smtClean="0"/>
              <a:t>;</a:t>
            </a:r>
          </a:p>
          <a:p>
            <a:pPr marL="571500" indent="-457200" algn="just">
              <a:lnSpc>
                <a:spcPct val="110000"/>
              </a:lnSpc>
              <a:spcBef>
                <a:spcPts val="0"/>
              </a:spcBef>
              <a:buClrTx/>
              <a:buFont typeface="+mj-lt"/>
              <a:buAutoNum type="arabicPeriod"/>
            </a:pPr>
            <a:r>
              <a:rPr lang="en-US" dirty="0" smtClean="0"/>
              <a:t>information </a:t>
            </a:r>
            <a:r>
              <a:rPr lang="en-US" dirty="0"/>
              <a:t>about the inclusion of the project in the plan NTR of JSC “Russian Railways”.</a:t>
            </a:r>
            <a:endParaRPr lang="ru-RU" dirty="0" smtClean="0"/>
          </a:p>
          <a:p>
            <a:endParaRPr lang="ru-RU" dirty="0"/>
          </a:p>
        </p:txBody>
      </p:sp>
    </p:spTree>
    <p:extLst>
      <p:ext uri="{BB962C8B-B14F-4D97-AF65-F5344CB8AC3E}">
        <p14:creationId xmlns:p14="http://schemas.microsoft.com/office/powerpoint/2010/main" val="7377833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7620000" cy="5996136"/>
          </a:xfrm>
        </p:spPr>
        <p:txBody>
          <a:bodyPr>
            <a:normAutofit fontScale="92500"/>
          </a:bodyPr>
          <a:lstStyle/>
          <a:p>
            <a:pPr marL="114300" indent="0" algn="just">
              <a:buNone/>
            </a:pPr>
            <a:r>
              <a:rPr lang="en-US" dirty="0"/>
              <a:t/>
            </a:r>
            <a:br>
              <a:rPr lang="en-US" dirty="0"/>
            </a:br>
            <a:r>
              <a:rPr lang="en-US" b="1" dirty="0"/>
              <a:t>SECTION 2. INFORMATION ABOUT THE IMPLEMENTATION OF RESEARCH, EXPERIMENTAL AND DESIGN AND TECHNOLOGICAL WORKS</a:t>
            </a:r>
            <a:endParaRPr lang="ru-RU" b="1" dirty="0"/>
          </a:p>
          <a:p>
            <a:pPr marL="571500" indent="-457200" algn="just">
              <a:buClrTx/>
              <a:buFont typeface="+mj-lt"/>
              <a:buAutoNum type="arabicPeriod"/>
            </a:pPr>
            <a:r>
              <a:rPr lang="en-US" dirty="0" smtClean="0"/>
              <a:t>date </a:t>
            </a:r>
            <a:r>
              <a:rPr lang="en-US" dirty="0"/>
              <a:t>and number of the contract for the performance of research, developmental or technological work</a:t>
            </a:r>
            <a:r>
              <a:rPr lang="en-US" dirty="0" smtClean="0"/>
              <a:t>;</a:t>
            </a:r>
          </a:p>
          <a:p>
            <a:pPr marL="571500" indent="-457200" algn="just">
              <a:buClrTx/>
              <a:buFont typeface="+mj-lt"/>
              <a:buAutoNum type="arabicPeriod"/>
            </a:pPr>
            <a:r>
              <a:rPr lang="en-US" dirty="0"/>
              <a:t>price of work without VAT</a:t>
            </a:r>
            <a:r>
              <a:rPr lang="en-US" dirty="0" smtClean="0"/>
              <a:t>;</a:t>
            </a:r>
          </a:p>
          <a:p>
            <a:pPr marL="571500" indent="-457200" algn="just">
              <a:buClrTx/>
              <a:buFont typeface="+mj-lt"/>
              <a:buAutoNum type="arabicPeriod"/>
            </a:pPr>
            <a:r>
              <a:rPr lang="en-US" dirty="0"/>
              <a:t>dates and numbers of additional agreements, if any</a:t>
            </a:r>
            <a:r>
              <a:rPr lang="en-US" dirty="0" smtClean="0"/>
              <a:t>;</a:t>
            </a:r>
          </a:p>
          <a:p>
            <a:pPr marL="571500" indent="-457200" algn="just">
              <a:buClrTx/>
              <a:buFont typeface="+mj-lt"/>
              <a:buAutoNum type="arabicPeriod"/>
            </a:pPr>
            <a:r>
              <a:rPr lang="en-US" dirty="0" smtClean="0"/>
              <a:t>deadlines </a:t>
            </a:r>
            <a:r>
              <a:rPr lang="en-US" dirty="0"/>
              <a:t>for the work in accordance with the work plan</a:t>
            </a:r>
            <a:r>
              <a:rPr lang="en-US" dirty="0" smtClean="0"/>
              <a:t>;</a:t>
            </a:r>
          </a:p>
          <a:p>
            <a:pPr marL="571500" indent="-457200" algn="just">
              <a:buClrTx/>
              <a:buFont typeface="+mj-lt"/>
              <a:buAutoNum type="arabicPeriod"/>
            </a:pPr>
            <a:r>
              <a:rPr lang="en-US" dirty="0"/>
              <a:t>name and code of work</a:t>
            </a:r>
            <a:r>
              <a:rPr lang="en-US" dirty="0" smtClean="0"/>
              <a:t>;</a:t>
            </a:r>
          </a:p>
          <a:p>
            <a:pPr marL="571500" indent="-457200" algn="just">
              <a:buClrTx/>
              <a:buFont typeface="+mj-lt"/>
              <a:buAutoNum type="arabicPeriod"/>
            </a:pPr>
            <a:r>
              <a:rPr lang="en-US" dirty="0"/>
              <a:t>name of the performer and co-performers</a:t>
            </a:r>
            <a:r>
              <a:rPr lang="en-US" dirty="0" smtClean="0"/>
              <a:t>;</a:t>
            </a:r>
          </a:p>
          <a:p>
            <a:pPr marL="571500" indent="-457200">
              <a:buClrTx/>
              <a:buFont typeface="+mj-lt"/>
              <a:buAutoNum type="arabicPeriod"/>
            </a:pPr>
            <a:r>
              <a:rPr lang="en-US" dirty="0" smtClean="0"/>
              <a:t>information </a:t>
            </a:r>
            <a:r>
              <a:rPr lang="en-US" dirty="0"/>
              <a:t>about the results obtained</a:t>
            </a:r>
            <a:r>
              <a:rPr lang="en-US" dirty="0" smtClean="0"/>
              <a:t>;</a:t>
            </a:r>
          </a:p>
          <a:p>
            <a:pPr marL="571500" indent="-457200">
              <a:buClrTx/>
              <a:buFont typeface="+mj-lt"/>
              <a:buAutoNum type="arabicPeriod"/>
            </a:pPr>
            <a:r>
              <a:rPr lang="en-US" dirty="0" smtClean="0"/>
              <a:t>information </a:t>
            </a:r>
            <a:r>
              <a:rPr lang="en-US" dirty="0"/>
              <a:t>about the documents on the acceptance of work</a:t>
            </a:r>
            <a:r>
              <a:rPr lang="en-US" dirty="0" smtClean="0"/>
              <a:t>;</a:t>
            </a:r>
          </a:p>
          <a:p>
            <a:pPr marL="571500" indent="-457200">
              <a:buClrTx/>
              <a:buFont typeface="+mj-lt"/>
              <a:buAutoNum type="arabicPeriod"/>
            </a:pPr>
            <a:r>
              <a:rPr lang="en-US" dirty="0" smtClean="0"/>
              <a:t>information </a:t>
            </a:r>
            <a:r>
              <a:rPr lang="en-US" dirty="0"/>
              <a:t>on reporting documents transferred to the functional customer by the contractor in accordance with the contract</a:t>
            </a:r>
            <a:r>
              <a:rPr lang="en-US" dirty="0" smtClean="0"/>
              <a:t>;</a:t>
            </a:r>
          </a:p>
          <a:p>
            <a:pPr marL="571500" indent="-457200">
              <a:buClrTx/>
              <a:buFont typeface="+mj-lt"/>
              <a:buAutoNum type="arabicPeriod"/>
            </a:pPr>
            <a:r>
              <a:rPr lang="en-US" dirty="0" smtClean="0"/>
              <a:t>information </a:t>
            </a:r>
            <a:r>
              <a:rPr lang="en-US" dirty="0"/>
              <a:t>about the termination of the contract initiated by JSC Russian Railways or the contractor.</a:t>
            </a:r>
            <a:endParaRPr lang="ru-RU" dirty="0" smtClean="0"/>
          </a:p>
          <a:p>
            <a:endParaRPr lang="ru-RU" dirty="0"/>
          </a:p>
        </p:txBody>
      </p:sp>
    </p:spTree>
    <p:extLst>
      <p:ext uri="{BB962C8B-B14F-4D97-AF65-F5344CB8AC3E}">
        <p14:creationId xmlns:p14="http://schemas.microsoft.com/office/powerpoint/2010/main" val="8213800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7620000" cy="5924128"/>
          </a:xfrm>
        </p:spPr>
        <p:txBody>
          <a:bodyPr>
            <a:normAutofit/>
          </a:bodyPr>
          <a:lstStyle/>
          <a:p>
            <a:pPr marL="114300" indent="0" algn="just">
              <a:buNone/>
            </a:pPr>
            <a:r>
              <a:rPr lang="en-US" dirty="0"/>
              <a:t/>
            </a:r>
            <a:br>
              <a:rPr lang="en-US" dirty="0"/>
            </a:br>
            <a:r>
              <a:rPr lang="en-US" b="1" dirty="0"/>
              <a:t>SECTION 3. INFORMATION ABOUT THE USE OF RESULTS OF SCIENTIFIC AND TECHNICAL WORKS, PERFORMED IN ACCORDANCE WITH THE PLAN OF SCIENTIFIC AND TECHNICAL DEVELOPMENT OF JSC </a:t>
            </a:r>
            <a:r>
              <a:rPr lang="en-US" b="1" dirty="0" smtClean="0"/>
              <a:t>“RZD”</a:t>
            </a:r>
            <a:endParaRPr lang="ru-RU" b="1" dirty="0"/>
          </a:p>
          <a:p>
            <a:pPr marL="571500" indent="-457200" algn="just">
              <a:buClrTx/>
              <a:buFont typeface="+mj-lt"/>
              <a:buAutoNum type="arabicPeriod"/>
            </a:pPr>
            <a:r>
              <a:rPr lang="en-US" dirty="0" smtClean="0"/>
              <a:t>list </a:t>
            </a:r>
            <a:r>
              <a:rPr lang="en-US" dirty="0"/>
              <a:t>of created scientific and technical results</a:t>
            </a:r>
            <a:r>
              <a:rPr lang="en-US" dirty="0" smtClean="0"/>
              <a:t>;</a:t>
            </a:r>
          </a:p>
          <a:p>
            <a:pPr marL="571500" indent="-457200" algn="just">
              <a:buClrTx/>
              <a:buFont typeface="+mj-lt"/>
              <a:buAutoNum type="arabicPeriod"/>
            </a:pPr>
            <a:r>
              <a:rPr lang="en-US" dirty="0" smtClean="0"/>
              <a:t>the </a:t>
            </a:r>
            <a:r>
              <a:rPr lang="en-US" dirty="0"/>
              <a:t>created technical and economic effect calculated on the date of certification</a:t>
            </a:r>
            <a:r>
              <a:rPr lang="en-US" dirty="0" smtClean="0"/>
              <a:t>;</a:t>
            </a:r>
          </a:p>
          <a:p>
            <a:pPr marL="571500" indent="-457200" algn="just">
              <a:buClrTx/>
              <a:buFont typeface="+mj-lt"/>
              <a:buAutoNum type="arabicPeriod"/>
            </a:pPr>
            <a:r>
              <a:rPr lang="en-US" dirty="0" smtClean="0"/>
              <a:t>information </a:t>
            </a:r>
            <a:r>
              <a:rPr lang="en-US" dirty="0"/>
              <a:t>about the fact and the volume of implementation of the results of work</a:t>
            </a:r>
            <a:r>
              <a:rPr lang="en-US" dirty="0" smtClean="0"/>
              <a:t>;</a:t>
            </a:r>
          </a:p>
          <a:p>
            <a:pPr marL="571500" indent="-457200" algn="just">
              <a:buClrTx/>
              <a:buFont typeface="+mj-lt"/>
              <a:buAutoNum type="arabicPeriod"/>
            </a:pPr>
            <a:r>
              <a:rPr lang="en-US" dirty="0" smtClean="0"/>
              <a:t>the </a:t>
            </a:r>
            <a:r>
              <a:rPr lang="en-US" dirty="0"/>
              <a:t>actual payback period</a:t>
            </a:r>
            <a:r>
              <a:rPr lang="en-US" dirty="0" smtClean="0"/>
              <a:t>;</a:t>
            </a:r>
          </a:p>
          <a:p>
            <a:pPr marL="571500" indent="-457200" algn="just">
              <a:buClrTx/>
              <a:buFont typeface="+mj-lt"/>
              <a:buAutoNum type="arabicPeriod"/>
            </a:pPr>
            <a:r>
              <a:rPr lang="en-US" dirty="0" smtClean="0"/>
              <a:t>reasons </a:t>
            </a:r>
            <a:r>
              <a:rPr lang="en-US" dirty="0"/>
              <a:t>for completing the use of work results</a:t>
            </a:r>
            <a:r>
              <a:rPr lang="en-US" dirty="0" smtClean="0"/>
              <a:t>;</a:t>
            </a:r>
          </a:p>
          <a:p>
            <a:pPr marL="571500" indent="-457200" algn="just">
              <a:buClrTx/>
              <a:buFont typeface="+mj-lt"/>
              <a:buAutoNum type="arabicPeriod"/>
            </a:pPr>
            <a:r>
              <a:rPr lang="en-US" dirty="0" smtClean="0"/>
              <a:t>information </a:t>
            </a:r>
            <a:r>
              <a:rPr lang="en-US" dirty="0"/>
              <a:t>about the security documents on intellectual property obtained in the performance of work.</a:t>
            </a:r>
            <a:endParaRPr lang="ru-RU" dirty="0" smtClean="0"/>
          </a:p>
          <a:p>
            <a:endParaRPr lang="ru-RU" dirty="0"/>
          </a:p>
        </p:txBody>
      </p:sp>
    </p:spTree>
    <p:extLst>
      <p:ext uri="{BB962C8B-B14F-4D97-AF65-F5344CB8AC3E}">
        <p14:creationId xmlns:p14="http://schemas.microsoft.com/office/powerpoint/2010/main" val="9426945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TextBox 7"/>
          <p:cNvSpPr txBox="1">
            <a:spLocks noChangeArrowheads="1"/>
          </p:cNvSpPr>
          <p:nvPr/>
        </p:nvSpPr>
        <p:spPr bwMode="auto">
          <a:xfrm>
            <a:off x="539552" y="1643063"/>
            <a:ext cx="767576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ru-RU" sz="3600" dirty="0"/>
          </a:p>
          <a:p>
            <a:pPr algn="ctr" eaLnBrk="1" hangingPunct="1"/>
            <a:endParaRPr lang="en-US" altLang="ru-RU" sz="3600" dirty="0"/>
          </a:p>
        </p:txBody>
      </p:sp>
      <p:sp>
        <p:nvSpPr>
          <p:cNvPr id="3" name="TextBox 7"/>
          <p:cNvSpPr txBox="1">
            <a:spLocks noChangeArrowheads="1"/>
          </p:cNvSpPr>
          <p:nvPr/>
        </p:nvSpPr>
        <p:spPr bwMode="auto">
          <a:xfrm>
            <a:off x="691952" y="1795463"/>
            <a:ext cx="767576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ru-RU" sz="3600" dirty="0"/>
          </a:p>
          <a:p>
            <a:pPr algn="ctr" eaLnBrk="1" hangingPunct="1"/>
            <a:endParaRPr lang="en-US" altLang="ru-RU" sz="3600" dirty="0"/>
          </a:p>
        </p:txBody>
      </p:sp>
      <p:sp>
        <p:nvSpPr>
          <p:cNvPr id="2" name="Rectangle 1"/>
          <p:cNvSpPr>
            <a:spLocks noChangeArrowheads="1"/>
          </p:cNvSpPr>
          <p:nvPr/>
        </p:nvSpPr>
        <p:spPr bwMode="auto">
          <a:xfrm>
            <a:off x="179513" y="1773123"/>
            <a:ext cx="7776863" cy="135421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4400" b="0" i="0" u="none" strike="noStrike" cap="none" normalizeH="0" baseline="0" dirty="0" smtClean="0">
                <a:ln>
                  <a:noFill/>
                </a:ln>
                <a:solidFill>
                  <a:srgbClr val="212121"/>
                </a:solidFill>
                <a:effectLst/>
                <a:latin typeface="inherit"/>
                <a:cs typeface="Arial" pitchFamily="34" charset="0"/>
              </a:rPr>
              <a:t>THANK YOU FOR </a:t>
            </a:r>
            <a:r>
              <a:rPr kumimoji="0" lang="en-US" sz="4400" b="0" i="0" u="none" strike="noStrike" cap="none" normalizeH="0" baseline="0" dirty="0" smtClean="0">
                <a:ln>
                  <a:noFill/>
                </a:ln>
                <a:solidFill>
                  <a:srgbClr val="212121"/>
                </a:solidFill>
                <a:effectLst/>
                <a:latin typeface="inherit"/>
                <a:cs typeface="Arial" pitchFamily="34" charset="0"/>
              </a:rPr>
              <a:t>WATCHING</a:t>
            </a:r>
            <a:r>
              <a:rPr kumimoji="0" lang="ru-RU" sz="4400" b="0" i="0" u="none" strike="noStrike" cap="none" normalizeH="0" baseline="0" dirty="0" smtClean="0">
                <a:ln>
                  <a:noFill/>
                </a:ln>
                <a:solidFill>
                  <a:srgbClr val="212121"/>
                </a:solidFill>
                <a:effectLst/>
                <a:latin typeface="inherit"/>
                <a:cs typeface="Arial" pitchFamily="34" charset="0"/>
              </a:rPr>
              <a:t>!!!</a:t>
            </a:r>
            <a:r>
              <a:rPr kumimoji="0" lang="ru-RU" sz="4400" b="0" i="0" u="none" strike="noStrike" cap="none" normalizeH="0" baseline="0" dirty="0" smtClean="0">
                <a:ln>
                  <a:noFill/>
                </a:ln>
                <a:solidFill>
                  <a:schemeClr val="tx1"/>
                </a:solidFill>
                <a:effectLst/>
                <a:cs typeface="Arial" pitchFamily="34" charset="0"/>
              </a:rPr>
              <a:t>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седство">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едство">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643</TotalTime>
  <Words>1039</Words>
  <Application>Microsoft Office PowerPoint</Application>
  <PresentationFormat>Экран (4:3)</PresentationFormat>
  <Paragraphs>133</Paragraphs>
  <Slides>29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Соседство</vt:lpstr>
      <vt:lpstr>Презентация PowerPoint</vt:lpstr>
      <vt:lpstr>The term "Innovation"  </vt:lpstr>
      <vt:lpstr>Презентация PowerPoint</vt:lpstr>
      <vt:lpstr>Презентация PowerPoint</vt:lpstr>
      <vt:lpstr>Innovations on the example of objects of the Olympiad in Sochi</vt:lpstr>
      <vt:lpstr>Презентация PowerPoint</vt:lpstr>
      <vt:lpstr> Innovation and management of intangible assets </vt:lpstr>
      <vt:lpstr>TUI AG</vt:lpstr>
      <vt:lpstr>Презентация PowerPoint</vt:lpstr>
      <vt:lpstr>INNOVATIVE DIRECTIONS</vt:lpstr>
      <vt:lpstr>Goodwill – reputaions of action Goodwill is an economic term used in accounting, trading transactions to reflect the market value of a company after deducting the book value of assets and liabilities.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Innovations in project documentation</vt:lpstr>
      <vt:lpstr>Презентация PowerPoint</vt:lpstr>
      <vt:lpstr> INNOVATIVE DOCUMENTATION ON THE EXAMPLE OF JSC “Russian Railways”</vt:lpstr>
      <vt:lpstr>Презентация PowerPoint</vt:lpstr>
      <vt:lpstr> INNOVATIVE DOCUMENTATION ON THE EXAMPLE OF JSC “Russian Railways”</vt:lpstr>
      <vt:lpstr>STANDARD STO RZD 08.007-2011 "INNOVATIVE ACTIVITY IN OAO RZD. MANAGEMENT OF REALIZATION OF SCIENTIFIC AND TECHNICAL WORKS"</vt:lpstr>
      <vt:lpstr>Railways 1.08.003-2008. INNOVATIVE ACTIVITY. STAGES OF THE LIFE CYCLE AND PASSPORTIZATION OF THE INNOVATION PROJECT</vt:lpstr>
      <vt:lpstr>Презентация PowerPoint</vt:lpstr>
      <vt:lpstr>Презентация PowerPoint</vt:lpstr>
      <vt:lpstr>Презентация PowerPoint</vt:lpstr>
      <vt:lpstr>Презентация PowerPoint</vt:lpstr>
    </vt:vector>
  </TitlesOfParts>
  <Company>УрГУ</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Инновационный менеджмент</dc:title>
  <dc:creator>Зенченко</dc:creator>
  <cp:lastModifiedBy>RIO</cp:lastModifiedBy>
  <cp:revision>90</cp:revision>
  <dcterms:created xsi:type="dcterms:W3CDTF">2007-11-15T08:43:14Z</dcterms:created>
  <dcterms:modified xsi:type="dcterms:W3CDTF">2018-10-02T03:42:36Z</dcterms:modified>
</cp:coreProperties>
</file>